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427" r:id="rId2"/>
    <p:sldId id="407" r:id="rId3"/>
    <p:sldId id="395" r:id="rId4"/>
    <p:sldId id="492" r:id="rId5"/>
    <p:sldId id="490" r:id="rId6"/>
    <p:sldId id="491" r:id="rId7"/>
    <p:sldId id="493" r:id="rId8"/>
    <p:sldId id="494" r:id="rId9"/>
    <p:sldId id="488" r:id="rId10"/>
    <p:sldId id="499" r:id="rId11"/>
    <p:sldId id="495" r:id="rId12"/>
    <p:sldId id="496" r:id="rId13"/>
    <p:sldId id="497" r:id="rId14"/>
    <p:sldId id="396" r:id="rId15"/>
    <p:sldId id="498" r:id="rId16"/>
    <p:sldId id="500" r:id="rId17"/>
    <p:sldId id="398" r:id="rId18"/>
    <p:sldId id="502" r:id="rId19"/>
    <p:sldId id="507" r:id="rId20"/>
    <p:sldId id="503" r:id="rId21"/>
    <p:sldId id="504" r:id="rId22"/>
    <p:sldId id="505" r:id="rId23"/>
    <p:sldId id="50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94" autoAdjust="0"/>
    <p:restoredTop sz="94673"/>
  </p:normalViewPr>
  <p:slideViewPr>
    <p:cSldViewPr snapToGrid="0" snapToObjects="1">
      <p:cViewPr>
        <p:scale>
          <a:sx n="85" d="100"/>
          <a:sy n="85" d="100"/>
        </p:scale>
        <p:origin x="327"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17402-DFF5-DE49-BF44-2AC6D01D68AB}" type="datetimeFigureOut">
              <a:rPr kumimoji="1" lang="zh-CN" altLang="en-US" smtClean="0"/>
              <a:t>2019/4/16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8124E-F8FF-0946-AC3C-E20CAEC90FE4}" type="slidenum">
              <a:rPr kumimoji="1" lang="zh-CN" altLang="en-US" smtClean="0"/>
              <a:t>‹#›</a:t>
            </a:fld>
            <a:endParaRPr kumimoji="1" lang="zh-CN" altLang="en-US"/>
          </a:p>
        </p:txBody>
      </p:sp>
    </p:spTree>
    <p:extLst>
      <p:ext uri="{BB962C8B-B14F-4D97-AF65-F5344CB8AC3E}">
        <p14:creationId xmlns:p14="http://schemas.microsoft.com/office/powerpoint/2010/main" val="1232084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dirty="0"/>
          </a:p>
        </p:txBody>
      </p:sp>
    </p:spTree>
    <p:extLst>
      <p:ext uri="{BB962C8B-B14F-4D97-AF65-F5344CB8AC3E}">
        <p14:creationId xmlns:p14="http://schemas.microsoft.com/office/powerpoint/2010/main" val="323498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dirty="0"/>
          </a:p>
        </p:txBody>
      </p:sp>
    </p:spTree>
    <p:extLst>
      <p:ext uri="{BB962C8B-B14F-4D97-AF65-F5344CB8AC3E}">
        <p14:creationId xmlns:p14="http://schemas.microsoft.com/office/powerpoint/2010/main" val="260822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extLst>
      <p:ext uri="{BB962C8B-B14F-4D97-AF65-F5344CB8AC3E}">
        <p14:creationId xmlns:p14="http://schemas.microsoft.com/office/powerpoint/2010/main" val="1034243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dirty="0"/>
          </a:p>
        </p:txBody>
      </p:sp>
    </p:spTree>
    <p:extLst>
      <p:ext uri="{BB962C8B-B14F-4D97-AF65-F5344CB8AC3E}">
        <p14:creationId xmlns:p14="http://schemas.microsoft.com/office/powerpoint/2010/main" val="2223482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dirty="0"/>
          </a:p>
        </p:txBody>
      </p:sp>
    </p:spTree>
    <p:extLst>
      <p:ext uri="{BB962C8B-B14F-4D97-AF65-F5344CB8AC3E}">
        <p14:creationId xmlns:p14="http://schemas.microsoft.com/office/powerpoint/2010/main" val="51573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dirty="0"/>
          </a:p>
        </p:txBody>
      </p:sp>
    </p:spTree>
    <p:extLst>
      <p:ext uri="{BB962C8B-B14F-4D97-AF65-F5344CB8AC3E}">
        <p14:creationId xmlns:p14="http://schemas.microsoft.com/office/powerpoint/2010/main" val="1102753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23BC5-AFAC-CA4C-967A-D52B9155D31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7F3EE5D-D4A2-124E-9BDC-A8FBAC80F4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0D84C70-CA0B-C845-B397-E6D17C013924}"/>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5" name="页脚占位符 4">
            <a:extLst>
              <a:ext uri="{FF2B5EF4-FFF2-40B4-BE49-F238E27FC236}">
                <a16:creationId xmlns:a16="http://schemas.microsoft.com/office/drawing/2014/main" id="{445C363F-A15F-8A46-9443-53034B60F7C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0CEDCD8-860D-B040-B8CE-763EA416DE7A}"/>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2090147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DC4F4-895B-324E-96E8-1D83E115CB8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23AAF02-5A02-9447-9FD5-C14D5AC21317}"/>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FBA98C9A-7376-5242-9BCE-58D56E331AA5}"/>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5" name="页脚占位符 4">
            <a:extLst>
              <a:ext uri="{FF2B5EF4-FFF2-40B4-BE49-F238E27FC236}">
                <a16:creationId xmlns:a16="http://schemas.microsoft.com/office/drawing/2014/main" id="{B69B94F0-D640-D847-96A7-F022CA67D39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0D961BA-AEF9-1542-A8B6-37A45F4AB4A4}"/>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3332953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D4BD2D1-30F6-3146-9AB5-9E4DD69C1A8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D82B125-73A9-E64A-BB01-537BC294F0EB}"/>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9B6E795-1E09-D348-B73A-B93278F63AAA}"/>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5" name="页脚占位符 4">
            <a:extLst>
              <a:ext uri="{FF2B5EF4-FFF2-40B4-BE49-F238E27FC236}">
                <a16:creationId xmlns:a16="http://schemas.microsoft.com/office/drawing/2014/main" id="{20495F8C-D507-2A4A-8FAB-651E79DCB26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D141F03-208A-2340-9F59-3378B7E6A6AC}"/>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913511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55810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29F8A-5EF5-C04E-86E1-28BEF2D960A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88B5321-2B9C-4943-A4D4-DEB2277C7166}"/>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1B0A7F9C-B26F-944E-93A5-789B649DF75E}"/>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5" name="页脚占位符 4">
            <a:extLst>
              <a:ext uri="{FF2B5EF4-FFF2-40B4-BE49-F238E27FC236}">
                <a16:creationId xmlns:a16="http://schemas.microsoft.com/office/drawing/2014/main" id="{7E598604-4305-704D-AE84-FE72BE644D5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D99D3A2-FB37-9F40-A23D-BF29B740ABCF}"/>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3290203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F9A8D-5320-B94F-85A7-2DF42184317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9173279-FB2A-3F46-9CFD-E8A87F3FD3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1B0F7DBA-18DA-EE4B-97CB-29513C66D352}"/>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5" name="页脚占位符 4">
            <a:extLst>
              <a:ext uri="{FF2B5EF4-FFF2-40B4-BE49-F238E27FC236}">
                <a16:creationId xmlns:a16="http://schemas.microsoft.com/office/drawing/2014/main" id="{4C2ACF36-C121-9C4F-8F83-6F1D4F306CF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5EFEBF2-A08C-994C-9A06-4F6DD9DCB336}"/>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1254291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A3D5F-7BC8-AF4E-A93E-94EC7121058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24E1628-2270-7B41-B573-0310859C961B}"/>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C96F0DE4-363A-CF4D-818E-2DFA06C974D9}"/>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DDFBC67A-15D2-B843-934F-636EB8B5133F}"/>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6" name="页脚占位符 5">
            <a:extLst>
              <a:ext uri="{FF2B5EF4-FFF2-40B4-BE49-F238E27FC236}">
                <a16:creationId xmlns:a16="http://schemas.microsoft.com/office/drawing/2014/main" id="{91E938D9-4D3F-BD46-BB9B-C1CD297B512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F06A108-8EC7-DD4B-8C15-0B26F7AD6DD2}"/>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3653245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3CB4E-2C6E-3F48-B703-2521530BF91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351E9D1-4066-1C4A-BA41-BBDE6176C6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9DCC3590-B075-3241-941F-889CF8E03FB6}"/>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C83CBFD0-CF69-8B42-A667-5F8383B8E6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5313DD67-20DD-E043-971D-D143722CD017}"/>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0922CBC2-E6AC-A84A-9B81-A15367209127}"/>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8" name="页脚占位符 7">
            <a:extLst>
              <a:ext uri="{FF2B5EF4-FFF2-40B4-BE49-F238E27FC236}">
                <a16:creationId xmlns:a16="http://schemas.microsoft.com/office/drawing/2014/main" id="{9B50E058-C0F2-6247-83D4-D7A67866792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2508926-4B0A-764B-8FD7-1858B731324F}"/>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825488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589F6-57A0-DB49-A123-471CC0A2891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2AF5760-6C06-3E4F-841E-CB25C02A7862}"/>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4" name="页脚占位符 3">
            <a:extLst>
              <a:ext uri="{FF2B5EF4-FFF2-40B4-BE49-F238E27FC236}">
                <a16:creationId xmlns:a16="http://schemas.microsoft.com/office/drawing/2014/main" id="{AB60AF09-B993-9441-A602-319FF16837C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5F72C3D-94CC-EF45-83C0-F739691FA2B4}"/>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2463599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90EB02-B8C7-BE49-BDA4-B0967CBEAB79}"/>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3" name="页脚占位符 2">
            <a:extLst>
              <a:ext uri="{FF2B5EF4-FFF2-40B4-BE49-F238E27FC236}">
                <a16:creationId xmlns:a16="http://schemas.microsoft.com/office/drawing/2014/main" id="{C3B34D03-AF95-E745-8851-E1FEB1B817A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0163C8B-AAB6-4543-9F14-F649A204D1CD}"/>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2990131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69AB7-385A-3E47-A20D-582A2A12D9C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5DC2F4E-D7CA-DA4E-901C-0EFC21E14C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BFD18858-98A9-524D-BCEC-558148874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438CB05B-15E5-9548-A12C-30F3E39AC48D}"/>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6" name="页脚占位符 5">
            <a:extLst>
              <a:ext uri="{FF2B5EF4-FFF2-40B4-BE49-F238E27FC236}">
                <a16:creationId xmlns:a16="http://schemas.microsoft.com/office/drawing/2014/main" id="{C346E572-F958-A74E-BDF3-71070C2A3F7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4E7106E-7923-AA48-94CA-0CF9BCD480DA}"/>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126917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CEBC2-EB61-4F4D-A9DD-C6AFFF2CF41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A40B25E-0B45-8848-9179-7950BB5A6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6BC2919-1A94-3247-BC15-D96E51D9C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32DD9229-181E-1E44-9D10-4B1DE8DAA3C2}"/>
              </a:ext>
            </a:extLst>
          </p:cNvPr>
          <p:cNvSpPr>
            <a:spLocks noGrp="1"/>
          </p:cNvSpPr>
          <p:nvPr>
            <p:ph type="dt" sz="half" idx="10"/>
          </p:nvPr>
        </p:nvSpPr>
        <p:spPr/>
        <p:txBody>
          <a:bodyPr/>
          <a:lstStyle/>
          <a:p>
            <a:fld id="{511C7EC8-DBEC-1A4C-A28A-5FC2046E24D6}" type="datetimeFigureOut">
              <a:rPr kumimoji="1" lang="zh-CN" altLang="en-US" smtClean="0"/>
              <a:t>2019/4/16</a:t>
            </a:fld>
            <a:endParaRPr kumimoji="1" lang="zh-CN" altLang="en-US"/>
          </a:p>
        </p:txBody>
      </p:sp>
      <p:sp>
        <p:nvSpPr>
          <p:cNvPr id="6" name="页脚占位符 5">
            <a:extLst>
              <a:ext uri="{FF2B5EF4-FFF2-40B4-BE49-F238E27FC236}">
                <a16:creationId xmlns:a16="http://schemas.microsoft.com/office/drawing/2014/main" id="{A634A309-0594-2A43-AC13-6E5C44AF194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D5DB255-58F1-914F-937D-3D4240FCDF61}"/>
              </a:ext>
            </a:extLst>
          </p:cNvPr>
          <p:cNvSpPr>
            <a:spLocks noGrp="1"/>
          </p:cNvSpPr>
          <p:nvPr>
            <p:ph type="sldNum" sz="quarter" idx="12"/>
          </p:nvPr>
        </p:nvSpPr>
        <p:spPr/>
        <p:txBody>
          <a:body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170321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4F084D8-0943-7B44-90BD-67CFD2BC20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52274EF-E8FC-AC44-991C-CF9ED655CB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E64C949B-D7C9-0A4A-819C-03BC28AAC3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C7EC8-DBEC-1A4C-A28A-5FC2046E24D6}" type="datetimeFigureOut">
              <a:rPr kumimoji="1" lang="zh-CN" altLang="en-US" smtClean="0"/>
              <a:t>2019/4/16</a:t>
            </a:fld>
            <a:endParaRPr kumimoji="1" lang="zh-CN" altLang="en-US"/>
          </a:p>
        </p:txBody>
      </p:sp>
      <p:sp>
        <p:nvSpPr>
          <p:cNvPr id="5" name="页脚占位符 4">
            <a:extLst>
              <a:ext uri="{FF2B5EF4-FFF2-40B4-BE49-F238E27FC236}">
                <a16:creationId xmlns:a16="http://schemas.microsoft.com/office/drawing/2014/main" id="{8CADB83E-AA50-D541-A72D-58323BCFCF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E15B7A9-F146-B04B-B7AF-0051FEC72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1C358-795E-F34B-81D4-4676D51C1743}" type="slidenum">
              <a:rPr kumimoji="1" lang="zh-CN" altLang="en-US" smtClean="0"/>
              <a:t>‹#›</a:t>
            </a:fld>
            <a:endParaRPr kumimoji="1" lang="zh-CN" altLang="en-US"/>
          </a:p>
        </p:txBody>
      </p:sp>
    </p:spTree>
    <p:extLst>
      <p:ext uri="{BB962C8B-B14F-4D97-AF65-F5344CB8AC3E}">
        <p14:creationId xmlns:p14="http://schemas.microsoft.com/office/powerpoint/2010/main" val="1617148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4101075"/>
          </a:xfrm>
          <a:prstGeom prst="rect">
            <a:avLst/>
          </a:prstGeom>
          <a:blipFill dpi="0" rotWithShape="1">
            <a:blip r:embed="rId4">
              <a:grayscl/>
              <a:extLst>
                <a:ext uri="{28A0092B-C50C-407E-A947-70E740481C1C}">
                  <a14:useLocalDpi xmlns:a14="http://schemas.microsoft.com/office/drawing/2010/main" val="0"/>
                </a:ext>
              </a:extLst>
            </a:blip>
            <a:srcRect/>
            <a:stretch>
              <a:fillRect t="-50000" b="-3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0" y="2468894"/>
            <a:ext cx="12192000" cy="1632181"/>
          </a:xfrm>
          <a:prstGeom prst="rect">
            <a:avLst/>
          </a:prstGeom>
          <a:solidFill>
            <a:srgbClr val="0B5F84">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p:cNvSpPr/>
          <p:nvPr/>
        </p:nvSpPr>
        <p:spPr>
          <a:xfrm>
            <a:off x="7190740" y="2373207"/>
            <a:ext cx="4858173" cy="1733680"/>
          </a:xfrm>
          <a:prstGeom prst="rect">
            <a:avLst/>
          </a:prstGeom>
        </p:spPr>
        <p:txBody>
          <a:bodyPr wrap="square">
            <a:spAutoFit/>
          </a:bodyPr>
          <a:lstStyle/>
          <a:p>
            <a:pPr>
              <a:defRPr/>
            </a:pPr>
            <a:r>
              <a:rPr lang="en-US" altLang="zh-CN" sz="10666" spc="400" dirty="0">
                <a:solidFill>
                  <a:schemeClr val="bg1"/>
                </a:solidFill>
                <a:latin typeface="Agency FB" panose="020B0503020202020204" pitchFamily="34" charset="0"/>
                <a:cs typeface="+mn-ea"/>
                <a:sym typeface="+mn-lt"/>
              </a:rPr>
              <a:t>2019.4</a:t>
            </a:r>
            <a:endParaRPr lang="zh-CN" altLang="en-US" sz="10666" spc="400" dirty="0">
              <a:solidFill>
                <a:schemeClr val="bg1"/>
              </a:solidFill>
              <a:latin typeface="Agency FB" panose="020B0503020202020204" pitchFamily="34" charset="0"/>
              <a:cs typeface="+mn-ea"/>
              <a:sym typeface="+mn-lt"/>
            </a:endParaRPr>
          </a:p>
        </p:txBody>
      </p:sp>
      <p:sp>
        <p:nvSpPr>
          <p:cNvPr id="28" name="TextBox 7"/>
          <p:cNvSpPr>
            <a:spLocks noChangeArrowheads="1"/>
          </p:cNvSpPr>
          <p:nvPr/>
        </p:nvSpPr>
        <p:spPr bwMode="auto">
          <a:xfrm>
            <a:off x="-912779" y="4446903"/>
            <a:ext cx="9848427"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800" b="1" dirty="0">
                <a:solidFill>
                  <a:srgbClr val="36374D"/>
                </a:solidFill>
                <a:latin typeface="微软雅黑" panose="020B0503020204020204" pitchFamily="34" charset="-122"/>
                <a:ea typeface="微软雅黑" panose="020B0503020204020204" pitchFamily="34" charset="-122"/>
                <a:cs typeface="+mn-ea"/>
                <a:sym typeface="+mn-lt"/>
              </a:rPr>
              <a:t>新能源汽车补给站</a:t>
            </a:r>
          </a:p>
        </p:txBody>
      </p:sp>
      <p:sp>
        <p:nvSpPr>
          <p:cNvPr id="29" name="TextBox 7"/>
          <p:cNvSpPr>
            <a:spLocks noChangeArrowheads="1"/>
          </p:cNvSpPr>
          <p:nvPr/>
        </p:nvSpPr>
        <p:spPr bwMode="auto">
          <a:xfrm>
            <a:off x="1016847" y="5393268"/>
            <a:ext cx="5955453" cy="984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2133"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第七组： 陆金涛  图像处理、代码实现 </a:t>
            </a:r>
            <a:r>
              <a:rPr lang="en-US" altLang="zh-CN" sz="2133"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33%</a:t>
            </a:r>
          </a:p>
          <a:p>
            <a:pPr algn="ctr">
              <a:defRPr/>
            </a:pPr>
            <a:r>
              <a:rPr lang="zh-CN" altLang="en-US" sz="2133"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查煜恒  采集数据、模型建立 </a:t>
            </a:r>
            <a:r>
              <a:rPr lang="en-US" altLang="zh-CN" sz="2133"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33%</a:t>
            </a:r>
          </a:p>
          <a:p>
            <a:pPr algn="ctr">
              <a:defRPr/>
            </a:pPr>
            <a:r>
              <a:rPr lang="zh-CN" altLang="en-US" sz="2133"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              何睿飞  模型建立、代码实现 </a:t>
            </a:r>
            <a:r>
              <a:rPr lang="en-US" altLang="zh-CN" sz="2133"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33%</a:t>
            </a:r>
          </a:p>
        </p:txBody>
      </p:sp>
    </p:spTree>
    <p:custDataLst>
      <p:tags r:id="rId1"/>
    </p:custDataLst>
    <p:extLst>
      <p:ext uri="{BB962C8B-B14F-4D97-AF65-F5344CB8AC3E}">
        <p14:creationId xmlns:p14="http://schemas.microsoft.com/office/powerpoint/2010/main" val="262526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28"/>
                                        </p:tgtEl>
                                        <p:attrNameLst>
                                          <p:attrName>style.visibility</p:attrName>
                                        </p:attrNameLst>
                                      </p:cBhvr>
                                      <p:to>
                                        <p:strVal val="visible"/>
                                      </p:to>
                                    </p:set>
                                    <p:anim by="(-#ppt_w*2)" calcmode="lin" valueType="num">
                                      <p:cBhvr rctx="PPT">
                                        <p:cTn id="19" dur="500" autoRev="1" fill="hold">
                                          <p:stCondLst>
                                            <p:cond delay="0"/>
                                          </p:stCondLst>
                                        </p:cTn>
                                        <p:tgtEl>
                                          <p:spTgt spid="28"/>
                                        </p:tgtEl>
                                        <p:attrNameLst>
                                          <p:attrName>ppt_w</p:attrName>
                                        </p:attrNameLst>
                                      </p:cBhvr>
                                    </p:anim>
                                    <p:anim by="(#ppt_w*0.50)" calcmode="lin" valueType="num">
                                      <p:cBhvr>
                                        <p:cTn id="20" dur="500" decel="50000" autoRev="1" fill="hold">
                                          <p:stCondLst>
                                            <p:cond delay="0"/>
                                          </p:stCondLst>
                                        </p:cTn>
                                        <p:tgtEl>
                                          <p:spTgt spid="28"/>
                                        </p:tgtEl>
                                        <p:attrNameLst>
                                          <p:attrName>ppt_x</p:attrName>
                                        </p:attrNameLst>
                                      </p:cBhvr>
                                    </p:anim>
                                    <p:anim from="(-#ppt_h/2)" to="(#ppt_y)" calcmode="lin" valueType="num">
                                      <p:cBhvr>
                                        <p:cTn id="21" dur="1000" fill="hold">
                                          <p:stCondLst>
                                            <p:cond delay="0"/>
                                          </p:stCondLst>
                                        </p:cTn>
                                        <p:tgtEl>
                                          <p:spTgt spid="28"/>
                                        </p:tgtEl>
                                        <p:attrNameLst>
                                          <p:attrName>ppt_y</p:attrName>
                                        </p:attrNameLst>
                                      </p:cBhvr>
                                    </p:anim>
                                    <p:animRot by="21600000">
                                      <p:cBhvr>
                                        <p:cTn id="22" dur="1000" fill="hold">
                                          <p:stCondLst>
                                            <p:cond delay="0"/>
                                          </p:stCondLst>
                                        </p:cTn>
                                        <p:tgtEl>
                                          <p:spTgt spid="28"/>
                                        </p:tgtEl>
                                        <p:attrNameLst>
                                          <p:attrName>r</p:attrName>
                                        </p:attrNameLst>
                                      </p:cBhvr>
                                    </p:animRot>
                                  </p:childTnLst>
                                </p:cTn>
                              </p:par>
                            </p:childTnLst>
                          </p:cTn>
                        </p:par>
                        <p:par>
                          <p:cTn id="23" fill="hold">
                            <p:stCondLst>
                              <p:cond delay="3200"/>
                            </p:stCondLst>
                            <p:childTnLst>
                              <p:par>
                                <p:cTn id="24" presetID="36" presetClass="emph" presetSubtype="0" fill="hold" grpId="1" nodeType="afterEffect">
                                  <p:stCondLst>
                                    <p:cond delay="0"/>
                                  </p:stCondLst>
                                  <p:iterate type="lt">
                                    <p:tmPct val="10000"/>
                                  </p:iterate>
                                  <p:childTnLst>
                                    <p:animScale>
                                      <p:cBhvr>
                                        <p:cTn id="25" dur="250" autoRev="1" fill="hold">
                                          <p:stCondLst>
                                            <p:cond delay="0"/>
                                          </p:stCondLst>
                                        </p:cTn>
                                        <p:tgtEl>
                                          <p:spTgt spid="28"/>
                                        </p:tgtEl>
                                      </p:cBhvr>
                                      <p:to x="80000" y="100000"/>
                                    </p:animScale>
                                    <p:anim by="(#ppt_w*0.10)" calcmode="lin" valueType="num">
                                      <p:cBhvr>
                                        <p:cTn id="26" dur="250" autoRev="1" fill="hold">
                                          <p:stCondLst>
                                            <p:cond delay="0"/>
                                          </p:stCondLst>
                                        </p:cTn>
                                        <p:tgtEl>
                                          <p:spTgt spid="28"/>
                                        </p:tgtEl>
                                        <p:attrNameLst>
                                          <p:attrName>ppt_x</p:attrName>
                                        </p:attrNameLst>
                                      </p:cBhvr>
                                    </p:anim>
                                    <p:anim by="(-#ppt_w*0.10)" calcmode="lin" valueType="num">
                                      <p:cBhvr>
                                        <p:cTn id="27" dur="250" autoRev="1" fill="hold">
                                          <p:stCondLst>
                                            <p:cond delay="0"/>
                                          </p:stCondLst>
                                        </p:cTn>
                                        <p:tgtEl>
                                          <p:spTgt spid="28"/>
                                        </p:tgtEl>
                                        <p:attrNameLst>
                                          <p:attrName>ppt_y</p:attrName>
                                        </p:attrNameLst>
                                      </p:cBhvr>
                                    </p:anim>
                                    <p:animRot by="-480000">
                                      <p:cBhvr>
                                        <p:cTn id="28" dur="250" autoRev="1" fill="hold">
                                          <p:stCondLst>
                                            <p:cond delay="0"/>
                                          </p:stCondLst>
                                        </p:cTn>
                                        <p:tgtEl>
                                          <p:spTgt spid="28"/>
                                        </p:tgtEl>
                                        <p:attrNameLst>
                                          <p:attrName>r</p:attrName>
                                        </p:attrNameLst>
                                      </p:cBhvr>
                                    </p:animRot>
                                  </p:childTnLst>
                                </p:cTn>
                              </p:par>
                            </p:childTnLst>
                          </p:cTn>
                        </p:par>
                        <p:par>
                          <p:cTn id="29" fill="hold">
                            <p:stCondLst>
                              <p:cond delay="4050"/>
                            </p:stCondLst>
                            <p:childTnLst>
                              <p:par>
                                <p:cTn id="30" presetID="42" presetClass="entr" presetSubtype="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7" grpId="0"/>
      <p:bldP spid="28" grpId="0" bldLvl="0" animBg="1"/>
      <p:bldP spid="28" grpId="1" bldLvl="0" animBg="1"/>
      <p:bldP spid="2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77767" y="391688"/>
            <a:ext cx="2646878"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地图建立坐标</a:t>
            </a:r>
            <a:endParaRPr lang="zh-CN" altLang="en-US" sz="3200" dirty="0">
              <a:solidFill>
                <a:schemeClr val="bg1"/>
              </a:solidFill>
              <a:latin typeface="华文细黑" panose="02010600040101010101" pitchFamily="2" charset="-122"/>
              <a:ea typeface="华文细黑" panose="02010600040101010101" pitchFamily="2" charset="-122"/>
            </a:endParaRPr>
          </a:p>
        </p:txBody>
      </p:sp>
      <p:pic>
        <p:nvPicPr>
          <p:cNvPr id="7" name="图片 6"/>
          <p:cNvPicPr>
            <a:picLocks noChangeAspect="1"/>
          </p:cNvPicPr>
          <p:nvPr/>
        </p:nvPicPr>
        <p:blipFill>
          <a:blip r:embed="rId2"/>
          <a:stretch>
            <a:fillRect/>
          </a:stretch>
        </p:blipFill>
        <p:spPr>
          <a:xfrm>
            <a:off x="5993295" y="1940558"/>
            <a:ext cx="5788808" cy="3859206"/>
          </a:xfrm>
          <a:prstGeom prst="rect">
            <a:avLst/>
          </a:prstGeom>
        </p:spPr>
      </p:pic>
      <p:cxnSp>
        <p:nvCxnSpPr>
          <p:cNvPr id="8" name="直接箭头连接符 7"/>
          <p:cNvCxnSpPr/>
          <p:nvPr/>
        </p:nvCxnSpPr>
        <p:spPr>
          <a:xfrm>
            <a:off x="5695122" y="1669774"/>
            <a:ext cx="6271591" cy="49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804452" y="1490870"/>
            <a:ext cx="0" cy="4760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679950" y="1260686"/>
            <a:ext cx="415498" cy="369332"/>
          </a:xfrm>
          <a:prstGeom prst="rect">
            <a:avLst/>
          </a:prstGeom>
          <a:noFill/>
        </p:spPr>
        <p:txBody>
          <a:bodyPr wrap="none" rtlCol="0">
            <a:spAutoFit/>
          </a:bodyPr>
          <a:lstStyle/>
          <a:p>
            <a:r>
              <a:rPr lang="zh-CN" altLang="en-US" dirty="0"/>
              <a:t>列</a:t>
            </a:r>
          </a:p>
        </p:txBody>
      </p:sp>
      <p:sp>
        <p:nvSpPr>
          <p:cNvPr id="12" name="文本框 11"/>
          <p:cNvSpPr txBox="1"/>
          <p:nvPr/>
        </p:nvSpPr>
        <p:spPr>
          <a:xfrm>
            <a:off x="5375019" y="3685495"/>
            <a:ext cx="415498" cy="369332"/>
          </a:xfrm>
          <a:prstGeom prst="rect">
            <a:avLst/>
          </a:prstGeom>
          <a:noFill/>
        </p:spPr>
        <p:txBody>
          <a:bodyPr wrap="none" rtlCol="0">
            <a:spAutoFit/>
          </a:bodyPr>
          <a:lstStyle/>
          <a:p>
            <a:r>
              <a:rPr lang="zh-CN" altLang="en-US" dirty="0"/>
              <a:t>行</a:t>
            </a:r>
          </a:p>
        </p:txBody>
      </p:sp>
      <p:sp>
        <p:nvSpPr>
          <p:cNvPr id="13" name="文本框 12"/>
          <p:cNvSpPr txBox="1"/>
          <p:nvPr/>
        </p:nvSpPr>
        <p:spPr>
          <a:xfrm>
            <a:off x="594180" y="2753981"/>
            <a:ext cx="4461478" cy="2031325"/>
          </a:xfrm>
          <a:prstGeom prst="rect">
            <a:avLst/>
          </a:prstGeom>
          <a:noFill/>
        </p:spPr>
        <p:txBody>
          <a:bodyPr wrap="none" rtlCol="0">
            <a:spAutoFit/>
          </a:bodyPr>
          <a:lstStyle/>
          <a:p>
            <a:r>
              <a:rPr lang="zh-CN" altLang="en-US" dirty="0"/>
              <a:t>这是一张</a:t>
            </a:r>
            <a:r>
              <a:rPr lang="en-US" altLang="zh-CN" dirty="0"/>
              <a:t>300*200</a:t>
            </a:r>
            <a:r>
              <a:rPr lang="zh-CN" altLang="en-US" dirty="0"/>
              <a:t>的图片</a:t>
            </a:r>
            <a:endParaRPr lang="en-US" altLang="zh-CN" dirty="0"/>
          </a:p>
          <a:p>
            <a:endParaRPr lang="en-US" altLang="zh-CN" dirty="0"/>
          </a:p>
          <a:p>
            <a:r>
              <a:rPr lang="zh-CN" altLang="en-US" dirty="0"/>
              <a:t>我们将其看作一个矩阵，</a:t>
            </a:r>
            <a:endParaRPr lang="en-US" altLang="zh-CN" dirty="0"/>
          </a:p>
          <a:p>
            <a:r>
              <a:rPr lang="zh-CN" altLang="en-US" dirty="0"/>
              <a:t>例如第</a:t>
            </a:r>
            <a:r>
              <a:rPr lang="en-US" altLang="zh-CN" dirty="0"/>
              <a:t>3</a:t>
            </a:r>
            <a:r>
              <a:rPr lang="zh-CN" altLang="en-US" dirty="0"/>
              <a:t>行，第</a:t>
            </a:r>
            <a:r>
              <a:rPr lang="en-US" altLang="zh-CN" dirty="0"/>
              <a:t>36</a:t>
            </a:r>
            <a:r>
              <a:rPr lang="zh-CN" altLang="en-US" dirty="0"/>
              <a:t>列的数据点可表示为</a:t>
            </a:r>
            <a:endParaRPr lang="en-US" altLang="zh-CN" dirty="0"/>
          </a:p>
          <a:p>
            <a:r>
              <a:rPr lang="en-US" altLang="zh-CN" dirty="0"/>
              <a:t>(3</a:t>
            </a:r>
            <a:r>
              <a:rPr lang="zh-CN" altLang="en-US" dirty="0"/>
              <a:t>，</a:t>
            </a:r>
            <a:r>
              <a:rPr lang="en-US" altLang="zh-CN" dirty="0"/>
              <a:t>36)</a:t>
            </a:r>
          </a:p>
          <a:p>
            <a:endParaRPr lang="en-US" altLang="zh-CN" dirty="0"/>
          </a:p>
          <a:p>
            <a:r>
              <a:rPr lang="zh-CN" altLang="en-US" dirty="0"/>
              <a:t>如果该点为黑色（</a:t>
            </a:r>
            <a:r>
              <a:rPr lang="en-US" altLang="zh-CN" dirty="0"/>
              <a:t>0</a:t>
            </a:r>
            <a:r>
              <a:rPr lang="zh-CN" altLang="en-US" dirty="0"/>
              <a:t>），我们就记录其坐标</a:t>
            </a:r>
            <a:endParaRPr lang="en-US" altLang="zh-CN" dirty="0"/>
          </a:p>
        </p:txBody>
      </p:sp>
    </p:spTree>
    <p:extLst>
      <p:ext uri="{BB962C8B-B14F-4D97-AF65-F5344CB8AC3E}">
        <p14:creationId xmlns:p14="http://schemas.microsoft.com/office/powerpoint/2010/main" val="346275462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77767" y="391688"/>
            <a:ext cx="3536546" cy="584775"/>
          </a:xfrm>
          <a:prstGeom prst="rect">
            <a:avLst/>
          </a:prstGeom>
        </p:spPr>
        <p:txBody>
          <a:bodyPr wrap="none">
            <a:spAutoFit/>
          </a:bodyPr>
          <a:lstStyle/>
          <a:p>
            <a:r>
              <a:rPr lang="en-US" altLang="zh-CN"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K-Means</a:t>
            </a:r>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聚类算法</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5" name="矩形 4"/>
          <p:cNvSpPr/>
          <p:nvPr/>
        </p:nvSpPr>
        <p:spPr>
          <a:xfrm>
            <a:off x="5632174" y="1610753"/>
            <a:ext cx="6096000" cy="4705904"/>
          </a:xfrm>
          <a:prstGeom prst="rect">
            <a:avLst/>
          </a:prstGeom>
        </p:spPr>
        <p:txBody>
          <a:bodyPr>
            <a:spAutoFit/>
          </a:bodyPr>
          <a:lstStyle/>
          <a:p>
            <a:pPr indent="304800" algn="just">
              <a:lnSpc>
                <a:spcPct val="115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对于如何设置充电桩，我们主要在之前图层叠加与图像处理的模型之上，使用</a:t>
            </a:r>
            <a:r>
              <a:rPr lang="en-US" altLang="zh-CN" kern="100" dirty="0">
                <a:latin typeface="Calibri" panose="020F0502020204030204" pitchFamily="34" charset="0"/>
                <a:ea typeface="宋体" panose="02010600030101010101" pitchFamily="2" charset="-122"/>
                <a:cs typeface="Times New Roman" panose="02020603050405020304" pitchFamily="18" charset="0"/>
              </a:rPr>
              <a:t>K</a:t>
            </a:r>
            <a:r>
              <a:rPr lang="zh-CN" altLang="zh-CN" kern="100" dirty="0">
                <a:latin typeface="Calibri" panose="020F0502020204030204" pitchFamily="34" charset="0"/>
                <a:ea typeface="宋体" panose="02010600030101010101" pitchFamily="2" charset="-122"/>
                <a:cs typeface="Times New Roman" panose="02020603050405020304" pitchFamily="18" charset="0"/>
              </a:rPr>
              <a:t>均值聚类算法。算法思路如下：先随机选取</a:t>
            </a:r>
            <a:r>
              <a:rPr lang="en-US" altLang="zh-CN" kern="100" dirty="0">
                <a:latin typeface="Calibri" panose="020F0502020204030204" pitchFamily="34" charset="0"/>
                <a:ea typeface="宋体" panose="02010600030101010101" pitchFamily="2" charset="-122"/>
                <a:cs typeface="Times New Roman" panose="02020603050405020304" pitchFamily="18" charset="0"/>
              </a:rPr>
              <a:t>K</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个对象作为初始的聚类中心。然后计算每个对象与各个种子聚类中心之间的距离，把每个对象分配给距离它最近的聚类中心。聚类中心以及分配给它们的对象就代表一个聚类。一旦全部对象都被分配了，每个聚类的聚类中心会根据聚类中现有的对象被重新计算。这个过程将不断重复直到满足某个终止条件。</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15000"/>
              </a:lnSpc>
              <a:spcBef>
                <a:spcPts val="1200"/>
              </a:spcBef>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在我们的程序中，我们对之前的图像中的黑点进行聚类，将所有的聚类中心作为我们最后充电桩的选点位置。我们将所有的黑点按照聚类算法分成</a:t>
            </a:r>
            <a:r>
              <a:rPr lang="en-US" altLang="zh-CN" kern="100" dirty="0">
                <a:latin typeface="Calibri" panose="020F0502020204030204" pitchFamily="34" charset="0"/>
                <a:ea typeface="宋体" panose="02010600030101010101" pitchFamily="2" charset="-122"/>
                <a:cs typeface="Times New Roman" panose="02020603050405020304" pitchFamily="18" charset="0"/>
              </a:rPr>
              <a:t>K</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个簇，同时计算出所有黑点到其聚类中心的距离之和，通过改变</a:t>
            </a:r>
            <a:r>
              <a:rPr lang="en-US" altLang="zh-CN" kern="100" dirty="0">
                <a:latin typeface="Calibri" panose="020F0502020204030204" pitchFamily="34" charset="0"/>
                <a:ea typeface="宋体" panose="02010600030101010101" pitchFamily="2" charset="-122"/>
                <a:cs typeface="Times New Roman" panose="02020603050405020304" pitchFamily="18" charset="0"/>
              </a:rPr>
              <a:t>K</a:t>
            </a:r>
            <a:r>
              <a:rPr lang="zh-CN" altLang="zh-CN" kern="100" dirty="0">
                <a:latin typeface="Calibri" panose="020F0502020204030204" pitchFamily="34" charset="0"/>
                <a:ea typeface="宋体" panose="02010600030101010101" pitchFamily="2" charset="-122"/>
                <a:cs typeface="Times New Roman" panose="02020603050405020304" pitchFamily="18" charset="0"/>
              </a:rPr>
              <a:t>的数量，我们得到了设置不同数量的充电桩点</a:t>
            </a:r>
            <a:r>
              <a:rPr lang="en-US" altLang="zh-CN" kern="100" dirty="0">
                <a:latin typeface="Calibri" panose="020F0502020204030204" pitchFamily="34" charset="0"/>
                <a:ea typeface="宋体" panose="02010600030101010101" pitchFamily="2" charset="-122"/>
                <a:cs typeface="Times New Roman" panose="02020603050405020304" pitchFamily="18" charset="0"/>
              </a:rPr>
              <a:t>(cluster)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与距离之和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(inertia)</a:t>
            </a:r>
            <a:r>
              <a:rPr lang="zh-CN" altLang="zh-CN" kern="100" dirty="0">
                <a:latin typeface="Calibri" panose="020F0502020204030204" pitchFamily="34" charset="0"/>
                <a:ea typeface="宋体" panose="02010600030101010101" pitchFamily="2" charset="-122"/>
                <a:cs typeface="Times New Roman" panose="02020603050405020304" pitchFamily="18" charset="0"/>
              </a:rPr>
              <a:t>之间的曲线关系。</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111DD3C-6CF5-E940-9A57-0D3B57A51914}"/>
              </a:ext>
            </a:extLst>
          </p:cNvPr>
          <p:cNvPicPr>
            <a:picLocks noChangeAspect="1"/>
          </p:cNvPicPr>
          <p:nvPr/>
        </p:nvPicPr>
        <p:blipFill>
          <a:blip r:embed="rId2"/>
          <a:stretch>
            <a:fillRect/>
          </a:stretch>
        </p:blipFill>
        <p:spPr>
          <a:xfrm>
            <a:off x="94889" y="2155885"/>
            <a:ext cx="5011947" cy="3758960"/>
          </a:xfrm>
          <a:prstGeom prst="rect">
            <a:avLst/>
          </a:prstGeom>
        </p:spPr>
      </p:pic>
    </p:spTree>
    <p:extLst>
      <p:ext uri="{BB962C8B-B14F-4D97-AF65-F5344CB8AC3E}">
        <p14:creationId xmlns:p14="http://schemas.microsoft.com/office/powerpoint/2010/main" val="384682626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77767" y="391688"/>
            <a:ext cx="3057247"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用户满意度模型</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 name="矩形 3"/>
          <p:cNvSpPr/>
          <p:nvPr/>
        </p:nvSpPr>
        <p:spPr>
          <a:xfrm>
            <a:off x="5622235" y="1407466"/>
            <a:ext cx="6096000" cy="5189113"/>
          </a:xfrm>
          <a:prstGeom prst="rect">
            <a:avLst/>
          </a:prstGeom>
        </p:spPr>
        <p:txBody>
          <a:bodyPr>
            <a:spAutoFit/>
          </a:bodyPr>
          <a:lstStyle/>
          <a:p>
            <a:pPr indent="304800" algn="just">
              <a:lnSpc>
                <a:spcPct val="115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对于用户满意度，我们认为其主要受平均排队时间</a:t>
            </a:r>
            <a:r>
              <a:rPr lang="en-US" altLang="zh-CN" kern="100" dirty="0">
                <a:latin typeface="Calibri" panose="020F0502020204030204" pitchFamily="34" charset="0"/>
                <a:ea typeface="宋体" panose="02010600030101010101" pitchFamily="2" charset="-122"/>
                <a:cs typeface="Times New Roman" panose="02020603050405020304" pitchFamily="18" charset="0"/>
              </a:rPr>
              <a:t>T</a:t>
            </a:r>
            <a:r>
              <a:rPr lang="zh-CN" altLang="zh-CN" kern="100" dirty="0">
                <a:latin typeface="Calibri" panose="020F0502020204030204" pitchFamily="34" charset="0"/>
                <a:ea typeface="宋体" panose="02010600030101010101" pitchFamily="2" charset="-122"/>
                <a:cs typeface="Times New Roman" panose="02020603050405020304" pitchFamily="18" charset="0"/>
              </a:rPr>
              <a:t>和平均需充电的最低电量的影响。其中，平均排队时间指根据排队模型得出的汽车平均需要的排队等待时间，而平均需充电的最低电量指，</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dis/power, dis</a:t>
            </a:r>
            <a:r>
              <a:rPr lang="zh-CN" altLang="zh-CN" kern="100" dirty="0">
                <a:latin typeface="Calibri" panose="020F0502020204030204" pitchFamily="34" charset="0"/>
                <a:ea typeface="宋体" panose="02010600030101010101" pitchFamily="2" charset="-122"/>
                <a:cs typeface="Times New Roman" panose="02020603050405020304" pitchFamily="18" charset="0"/>
              </a:rPr>
              <a:t>指地图上任意一点到最近的充电桩的平均距离</a:t>
            </a:r>
            <a:r>
              <a:rPr lang="en-US" altLang="zh-CN" kern="100" dirty="0">
                <a:latin typeface="Calibri" panose="020F0502020204030204" pitchFamily="34" charset="0"/>
                <a:ea typeface="宋体" panose="02010600030101010101" pitchFamily="2" charset="-122"/>
                <a:cs typeface="Times New Roman" panose="02020603050405020304" pitchFamily="18" charset="0"/>
              </a:rPr>
              <a:t>, power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指平均每辆车的续航里程。</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1676400" algn="just">
              <a:lnSpc>
                <a:spcPct val="115000"/>
              </a:lnSpc>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Eva=w*T+ dis/power</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而对于第四问中，我们需要保证在用户满意度不减少的情况下，减少充电桩的数量，故要使</a:t>
            </a:r>
            <a:r>
              <a:rPr lang="en-US" altLang="zh-CN" kern="100" dirty="0">
                <a:latin typeface="Calibri" panose="020F0502020204030204" pitchFamily="34" charset="0"/>
                <a:ea typeface="宋体" panose="02010600030101010101" pitchFamily="2" charset="-122"/>
                <a:cs typeface="Times New Roman" panose="02020603050405020304" pitchFamily="18" charset="0"/>
              </a:rPr>
              <a:t>Eva</a:t>
            </a:r>
            <a:r>
              <a:rPr lang="zh-CN" altLang="zh-CN" kern="100" dirty="0">
                <a:latin typeface="Calibri" panose="020F0502020204030204" pitchFamily="34" charset="0"/>
                <a:ea typeface="宋体" panose="02010600030101010101" pitchFamily="2" charset="-122"/>
                <a:cs typeface="Times New Roman" panose="02020603050405020304" pitchFamily="18" charset="0"/>
              </a:rPr>
              <a:t>保持一定，我们使</a:t>
            </a:r>
            <a:r>
              <a:rPr lang="en-US" altLang="zh-CN" kern="100" dirty="0">
                <a:latin typeface="Calibri" panose="020F0502020204030204" pitchFamily="34" charset="0"/>
                <a:ea typeface="宋体" panose="02010600030101010101" pitchFamily="2" charset="-122"/>
                <a:cs typeface="Times New Roman" panose="02020603050405020304" pitchFamily="18" charset="0"/>
              </a:rPr>
              <a:t>T</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与</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dis/power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都保持一定，即我们通过配置每个充电桩选点中充电桩的数量来保证平均排队时间恒定，而随着新能源汽车的续航能力</a:t>
            </a:r>
            <a:r>
              <a:rPr lang="en-US" altLang="zh-CN" kern="100" dirty="0">
                <a:latin typeface="Calibri" panose="020F0502020204030204" pitchFamily="34" charset="0"/>
                <a:ea typeface="宋体" panose="02010600030101010101" pitchFamily="2" charset="-122"/>
                <a:cs typeface="Times New Roman" panose="02020603050405020304" pitchFamily="18" charset="0"/>
              </a:rPr>
              <a:t>power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增大，我们可以获得更大的</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a:t>
            </a:r>
            <a:r>
              <a:rPr lang="zh-CN" altLang="zh-CN" kern="100" dirty="0">
                <a:latin typeface="Calibri" panose="020F0502020204030204" pitchFamily="34" charset="0"/>
                <a:ea typeface="宋体" panose="02010600030101010101" pitchFamily="2" charset="-122"/>
                <a:cs typeface="Times New Roman" panose="02020603050405020304" pitchFamily="18" charset="0"/>
              </a:rPr>
              <a:t>从而使</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dis/power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恒定。故对一定的续航能力</a:t>
            </a:r>
            <a:r>
              <a:rPr lang="en-US" altLang="zh-CN" kern="100" dirty="0">
                <a:latin typeface="Calibri" panose="020F0502020204030204" pitchFamily="34" charset="0"/>
                <a:ea typeface="宋体" panose="02010600030101010101" pitchFamily="2" charset="-122"/>
                <a:cs typeface="Times New Roman" panose="02020603050405020304" pitchFamily="18" charset="0"/>
              </a:rPr>
              <a:t>power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，我们计算出相应的</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a:t>
            </a:r>
            <a:r>
              <a:rPr lang="zh-CN" altLang="zh-CN" kern="100" dirty="0">
                <a:latin typeface="Calibri" panose="020F0502020204030204" pitchFamily="34" charset="0"/>
                <a:ea typeface="宋体" panose="02010600030101010101" pitchFamily="2" charset="-122"/>
                <a:cs typeface="Times New Roman" panose="02020603050405020304" pitchFamily="18" charset="0"/>
              </a:rPr>
              <a:t>，从之前我们得到的充电桩点数与距离之和的关系曲线中，去读出充电桩选点的数量，即最少的充电桩点数，再进行</a:t>
            </a:r>
            <a:r>
              <a:rPr lang="en-US" altLang="zh-CN" kern="100" dirty="0">
                <a:latin typeface="Calibri" panose="020F0502020204030204" pitchFamily="34" charset="0"/>
                <a:ea typeface="宋体" panose="02010600030101010101" pitchFamily="2" charset="-122"/>
                <a:cs typeface="Times New Roman" panose="02020603050405020304" pitchFamily="18" charset="0"/>
              </a:rPr>
              <a:t>K</a:t>
            </a:r>
            <a:r>
              <a:rPr lang="zh-CN" altLang="zh-CN" kern="100" dirty="0">
                <a:latin typeface="Calibri" panose="020F0502020204030204" pitchFamily="34" charset="0"/>
                <a:ea typeface="宋体" panose="02010600030101010101" pitchFamily="2" charset="-122"/>
                <a:cs typeface="Times New Roman" panose="02020603050405020304" pitchFamily="18" charset="0"/>
              </a:rPr>
              <a:t>均值聚类算法，获得对应一定的续航能力（提升），在不减少用户满意度的情况下，最少的充电桩分布。</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rotWithShape="1">
          <a:blip r:embed="rId2"/>
          <a:srcRect t="6518"/>
          <a:stretch/>
        </p:blipFill>
        <p:spPr>
          <a:xfrm>
            <a:off x="0" y="2173856"/>
            <a:ext cx="5241768" cy="3372177"/>
          </a:xfrm>
          <a:prstGeom prst="rect">
            <a:avLst/>
          </a:prstGeom>
        </p:spPr>
      </p:pic>
      <p:sp>
        <p:nvSpPr>
          <p:cNvPr id="5" name="文本框 4">
            <a:extLst>
              <a:ext uri="{FF2B5EF4-FFF2-40B4-BE49-F238E27FC236}">
                <a16:creationId xmlns:a16="http://schemas.microsoft.com/office/drawing/2014/main" id="{A3B14B7F-EE3D-1643-A67F-E08194CF27DC}"/>
              </a:ext>
            </a:extLst>
          </p:cNvPr>
          <p:cNvSpPr txBox="1"/>
          <p:nvPr/>
        </p:nvSpPr>
        <p:spPr>
          <a:xfrm>
            <a:off x="1805596" y="1673525"/>
            <a:ext cx="1630575" cy="369332"/>
          </a:xfrm>
          <a:prstGeom prst="rect">
            <a:avLst/>
          </a:prstGeom>
          <a:noFill/>
        </p:spPr>
        <p:txBody>
          <a:bodyPr wrap="none" rtlCol="0">
            <a:spAutoFit/>
          </a:bodyPr>
          <a:lstStyle/>
          <a:p>
            <a:r>
              <a:rPr kumimoji="1" lang="en-US" altLang="zh-CN" dirty="0"/>
              <a:t>K-dis</a:t>
            </a:r>
            <a:r>
              <a:rPr kumimoji="1" lang="zh-CN" altLang="en-US" dirty="0"/>
              <a:t>关系曲线</a:t>
            </a:r>
          </a:p>
        </p:txBody>
      </p:sp>
    </p:spTree>
    <p:extLst>
      <p:ext uri="{BB962C8B-B14F-4D97-AF65-F5344CB8AC3E}">
        <p14:creationId xmlns:p14="http://schemas.microsoft.com/office/powerpoint/2010/main" val="22260116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77767" y="391688"/>
            <a:ext cx="3467616"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减少充电桩的设置</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5" name="矩形 4"/>
          <p:cNvSpPr/>
          <p:nvPr/>
        </p:nvSpPr>
        <p:spPr>
          <a:xfrm>
            <a:off x="5644101" y="1938744"/>
            <a:ext cx="6096000" cy="3914918"/>
          </a:xfrm>
          <a:prstGeom prst="rect">
            <a:avLst/>
          </a:prstGeom>
        </p:spPr>
        <p:txBody>
          <a:bodyPr>
            <a:spAutoFit/>
          </a:bodyPr>
          <a:lstStyle/>
          <a:p>
            <a:pPr algn="just">
              <a:lnSpc>
                <a:spcPct val="115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对于第四问中，我们需要保证在用户满意度不减少的情况下，减少充电桩的数量，故要使</a:t>
            </a:r>
            <a:r>
              <a:rPr lang="en-US" altLang="zh-CN" kern="100" dirty="0">
                <a:latin typeface="Calibri" panose="020F0502020204030204" pitchFamily="34" charset="0"/>
                <a:ea typeface="宋体" panose="02010600030101010101" pitchFamily="2" charset="-122"/>
                <a:cs typeface="Times New Roman" panose="02020603050405020304" pitchFamily="18" charset="0"/>
              </a:rPr>
              <a:t>Eva</a:t>
            </a:r>
            <a:r>
              <a:rPr lang="zh-CN" altLang="zh-CN" kern="100" dirty="0">
                <a:latin typeface="Calibri" panose="020F0502020204030204" pitchFamily="34" charset="0"/>
                <a:ea typeface="宋体" panose="02010600030101010101" pitchFamily="2" charset="-122"/>
                <a:cs typeface="Times New Roman" panose="02020603050405020304" pitchFamily="18" charset="0"/>
              </a:rPr>
              <a:t>保持一定，我们使</a:t>
            </a:r>
            <a:r>
              <a:rPr lang="en-US" altLang="zh-CN" kern="100" dirty="0">
                <a:latin typeface="Calibri" panose="020F0502020204030204" pitchFamily="34" charset="0"/>
                <a:ea typeface="宋体" panose="02010600030101010101" pitchFamily="2" charset="-122"/>
                <a:cs typeface="Times New Roman" panose="02020603050405020304" pitchFamily="18" charset="0"/>
              </a:rPr>
              <a:t>T</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与</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dis/power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都保持一定，即我们通过配置每个充电桩选点中充电桩的数量来保证平均排队时间恒定，而随着新能源汽车的续航能力</a:t>
            </a:r>
            <a:r>
              <a:rPr lang="en-US" altLang="zh-CN" kern="100" dirty="0">
                <a:latin typeface="Calibri" panose="020F0502020204030204" pitchFamily="34" charset="0"/>
                <a:ea typeface="宋体" panose="02010600030101010101" pitchFamily="2" charset="-122"/>
                <a:cs typeface="Times New Roman" panose="02020603050405020304" pitchFamily="18" charset="0"/>
              </a:rPr>
              <a:t>power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增大，我们可以获得更大的</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a:t>
            </a:r>
            <a:r>
              <a:rPr lang="zh-CN" altLang="zh-CN" kern="100" dirty="0">
                <a:latin typeface="Calibri" panose="020F0502020204030204" pitchFamily="34" charset="0"/>
                <a:ea typeface="宋体" panose="02010600030101010101" pitchFamily="2" charset="-122"/>
                <a:cs typeface="Times New Roman" panose="02020603050405020304" pitchFamily="18" charset="0"/>
              </a:rPr>
              <a:t>从而使</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dis/power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恒定。故对一定的续航能力</a:t>
            </a:r>
            <a:r>
              <a:rPr lang="en-US" altLang="zh-CN" kern="100" dirty="0">
                <a:latin typeface="Calibri" panose="020F0502020204030204" pitchFamily="34" charset="0"/>
                <a:ea typeface="宋体" panose="02010600030101010101" pitchFamily="2" charset="-122"/>
                <a:cs typeface="Times New Roman" panose="02020603050405020304" pitchFamily="18" charset="0"/>
              </a:rPr>
              <a:t>power</a:t>
            </a:r>
            <a:r>
              <a:rPr lang="zh-CN" altLang="zh-CN" kern="100" dirty="0">
                <a:latin typeface="Calibri" panose="020F0502020204030204" pitchFamily="34" charset="0"/>
                <a:ea typeface="宋体" panose="02010600030101010101" pitchFamily="2" charset="-122"/>
                <a:cs typeface="Times New Roman" panose="02020603050405020304" pitchFamily="18" charset="0"/>
              </a:rPr>
              <a:t>，我们计算出相应的</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a:t>
            </a:r>
            <a:r>
              <a:rPr lang="zh-CN" altLang="zh-CN" kern="100" dirty="0">
                <a:latin typeface="Calibri" panose="020F0502020204030204" pitchFamily="34" charset="0"/>
                <a:ea typeface="宋体" panose="02010600030101010101" pitchFamily="2" charset="-122"/>
                <a:cs typeface="Times New Roman" panose="02020603050405020304" pitchFamily="18" charset="0"/>
              </a:rPr>
              <a:t>，从之前我们得到的充电桩点数与距离之和的关系曲线中，去读出充电桩选点的数量，即最少的充电桩点数，再进行</a:t>
            </a:r>
            <a:r>
              <a:rPr lang="en-US" altLang="zh-CN" kern="100" dirty="0">
                <a:latin typeface="Calibri" panose="020F0502020204030204" pitchFamily="34" charset="0"/>
                <a:ea typeface="宋体" panose="02010600030101010101" pitchFamily="2" charset="-122"/>
                <a:cs typeface="Times New Roman" panose="02020603050405020304" pitchFamily="18" charset="0"/>
              </a:rPr>
              <a:t>K</a:t>
            </a:r>
            <a:r>
              <a:rPr lang="zh-CN" altLang="zh-CN" kern="100" dirty="0">
                <a:latin typeface="Calibri" panose="020F0502020204030204" pitchFamily="34" charset="0"/>
                <a:ea typeface="宋体" panose="02010600030101010101" pitchFamily="2" charset="-122"/>
                <a:cs typeface="Times New Roman" panose="02020603050405020304" pitchFamily="18" charset="0"/>
              </a:rPr>
              <a:t>均值聚类算法，对应一定的续航能力（提升），在不减少用户满意度的情况下，获得最少的充电桩分布。以下两张图为充电桩点数与距离之和的关系曲线。</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rotWithShape="1">
          <a:blip r:embed="rId2"/>
          <a:srcRect t="6756"/>
          <a:stretch/>
        </p:blipFill>
        <p:spPr>
          <a:xfrm>
            <a:off x="0" y="2182482"/>
            <a:ext cx="5241768" cy="3363551"/>
          </a:xfrm>
          <a:prstGeom prst="rect">
            <a:avLst/>
          </a:prstGeom>
        </p:spPr>
      </p:pic>
      <p:sp>
        <p:nvSpPr>
          <p:cNvPr id="6" name="文本框 5">
            <a:extLst>
              <a:ext uri="{FF2B5EF4-FFF2-40B4-BE49-F238E27FC236}">
                <a16:creationId xmlns:a16="http://schemas.microsoft.com/office/drawing/2014/main" id="{5D934B1D-42BA-B04E-BBCC-B7256FAD0752}"/>
              </a:ext>
            </a:extLst>
          </p:cNvPr>
          <p:cNvSpPr txBox="1"/>
          <p:nvPr/>
        </p:nvSpPr>
        <p:spPr>
          <a:xfrm>
            <a:off x="1805596" y="1673525"/>
            <a:ext cx="1630575" cy="369332"/>
          </a:xfrm>
          <a:prstGeom prst="rect">
            <a:avLst/>
          </a:prstGeom>
          <a:noFill/>
        </p:spPr>
        <p:txBody>
          <a:bodyPr wrap="none" rtlCol="0">
            <a:spAutoFit/>
          </a:bodyPr>
          <a:lstStyle/>
          <a:p>
            <a:r>
              <a:rPr kumimoji="1" lang="en-US" altLang="zh-CN" dirty="0"/>
              <a:t>K-dis</a:t>
            </a:r>
            <a:r>
              <a:rPr kumimoji="1" lang="zh-CN" altLang="en-US" dirty="0"/>
              <a:t>关系曲线</a:t>
            </a:r>
          </a:p>
        </p:txBody>
      </p:sp>
    </p:spTree>
    <p:extLst>
      <p:ext uri="{BB962C8B-B14F-4D97-AF65-F5344CB8AC3E}">
        <p14:creationId xmlns:p14="http://schemas.microsoft.com/office/powerpoint/2010/main" val="20110490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45"/>
          <p:cNvGrpSpPr/>
          <p:nvPr/>
        </p:nvGrpSpPr>
        <p:grpSpPr>
          <a:xfrm>
            <a:off x="5116437" y="2146937"/>
            <a:ext cx="5896187" cy="1823720"/>
            <a:chOff x="5505845" y="1199046"/>
            <a:chExt cx="5896187" cy="1823721"/>
          </a:xfrm>
        </p:grpSpPr>
        <p:sp>
          <p:nvSpPr>
            <p:cNvPr id="12" name="TextBox 46"/>
            <p:cNvSpPr txBox="1"/>
            <p:nvPr/>
          </p:nvSpPr>
          <p:spPr>
            <a:xfrm>
              <a:off x="5505845" y="1199046"/>
              <a:ext cx="4627968" cy="1041721"/>
            </a:xfrm>
            <a:prstGeom prst="rect">
              <a:avLst/>
            </a:prstGeom>
            <a:noFill/>
          </p:spPr>
          <p:txBody>
            <a:bodyPr wrap="none" lIns="0" tIns="0" rIns="0" bIns="0" anchor="ctr" anchorCtr="0">
              <a:normAutofit/>
            </a:bodyPr>
            <a:lstStyle/>
            <a:p>
              <a:r>
                <a:rPr lang="zh-CN" altLang="en-US" sz="5400" b="1" dirty="0">
                  <a:solidFill>
                    <a:schemeClr val="tx1">
                      <a:lumMod val="85000"/>
                      <a:lumOff val="15000"/>
                    </a:schemeClr>
                  </a:solidFill>
                  <a:latin typeface="微软雅黑" panose="020B0503020204020204" pitchFamily="34" charset="-122"/>
                  <a:ea typeface="微软雅黑" panose="020B0503020204020204" pitchFamily="34" charset="-122"/>
                </a:rPr>
                <a:t>编程实现</a:t>
              </a:r>
            </a:p>
          </p:txBody>
        </p:sp>
        <p:sp>
          <p:nvSpPr>
            <p:cNvPr id="13" name="TextBox 47"/>
            <p:cNvSpPr txBox="1"/>
            <p:nvPr/>
          </p:nvSpPr>
          <p:spPr>
            <a:xfrm>
              <a:off x="5505845" y="2196420"/>
              <a:ext cx="5896187" cy="826347"/>
            </a:xfrm>
            <a:prstGeom prst="rect">
              <a:avLst/>
            </a:prstGeom>
            <a:noFill/>
          </p:spPr>
          <p:txBody>
            <a:bodyPr wrap="square" lIns="0" tIns="0" rIns="0" bIns="0" anchor="t" anchorCtr="0">
              <a:normAutofit/>
            </a:bodyPr>
            <a:lstStyle/>
            <a:p>
              <a:pPr>
                <a:lnSpc>
                  <a:spcPct val="120000"/>
                </a:lnSpc>
              </a:pPr>
              <a:r>
                <a:rPr lang="en-US" altLang="zh-CN" sz="2400" dirty="0">
                  <a:solidFill>
                    <a:schemeClr val="tx1">
                      <a:lumMod val="85000"/>
                      <a:lumOff val="15000"/>
                    </a:schemeClr>
                  </a:solidFill>
                  <a:latin typeface="等线" panose="02010600030101010101" charset="-122"/>
                  <a:ea typeface="等线" panose="02010600030101010101" charset="-122"/>
                </a:rPr>
                <a:t>K-Means</a:t>
              </a:r>
              <a:r>
                <a:rPr lang="zh-CN" altLang="en-US" sz="2400" dirty="0">
                  <a:solidFill>
                    <a:schemeClr val="tx1">
                      <a:lumMod val="85000"/>
                      <a:lumOff val="15000"/>
                    </a:schemeClr>
                  </a:solidFill>
                  <a:latin typeface="等线" panose="02010600030101010101" charset="-122"/>
                  <a:ea typeface="等线" panose="02010600030101010101" charset="-122"/>
                </a:rPr>
                <a:t>、</a:t>
              </a:r>
              <a:r>
                <a:rPr lang="en-US" altLang="zh-CN" sz="2400" dirty="0">
                  <a:solidFill>
                    <a:schemeClr val="tx1">
                      <a:lumMod val="85000"/>
                      <a:lumOff val="15000"/>
                    </a:schemeClr>
                  </a:solidFill>
                  <a:latin typeface="等线" panose="02010600030101010101" charset="-122"/>
                  <a:ea typeface="等线" panose="02010600030101010101" charset="-122"/>
                </a:rPr>
                <a:t>Python</a:t>
              </a:r>
              <a:r>
                <a:rPr lang="zh-CN" altLang="en-US" sz="2400" dirty="0">
                  <a:solidFill>
                    <a:schemeClr val="tx1">
                      <a:lumMod val="85000"/>
                      <a:lumOff val="15000"/>
                    </a:schemeClr>
                  </a:solidFill>
                  <a:latin typeface="等线" panose="02010600030101010101" charset="-122"/>
                  <a:ea typeface="等线" panose="02010600030101010101" charset="-122"/>
                </a:rPr>
                <a:t>、</a:t>
              </a:r>
              <a:r>
                <a:rPr lang="en-US" altLang="zh-CN" sz="2400" dirty="0" err="1">
                  <a:solidFill>
                    <a:schemeClr val="tx1">
                      <a:lumMod val="85000"/>
                      <a:lumOff val="15000"/>
                    </a:schemeClr>
                  </a:solidFill>
                  <a:latin typeface="等线" panose="02010600030101010101" charset="-122"/>
                  <a:ea typeface="等线" panose="02010600030101010101" charset="-122"/>
                </a:rPr>
                <a:t>SKlearn</a:t>
              </a:r>
              <a:endParaRPr lang="zh-CN" altLang="en-US" sz="2400" dirty="0">
                <a:solidFill>
                  <a:schemeClr val="tx1">
                    <a:lumMod val="85000"/>
                    <a:lumOff val="15000"/>
                  </a:schemeClr>
                </a:solidFill>
                <a:latin typeface="等线" panose="02010600030101010101" charset="-122"/>
                <a:ea typeface="等线" panose="02010600030101010101" charset="-122"/>
              </a:endParaRPr>
            </a:p>
          </p:txBody>
        </p:sp>
      </p:grpSp>
      <p:sp>
        <p:nvSpPr>
          <p:cNvPr id="14" name="矩形 13"/>
          <p:cNvSpPr/>
          <p:nvPr/>
        </p:nvSpPr>
        <p:spPr>
          <a:xfrm>
            <a:off x="2428139" y="2180861"/>
            <a:ext cx="2304256" cy="23042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252342" y="3717032"/>
            <a:ext cx="1344149" cy="1344149"/>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4269941" y="3734065"/>
            <a:ext cx="1998625" cy="1200329"/>
          </a:xfrm>
          <a:prstGeom prst="rect">
            <a:avLst/>
          </a:prstGeom>
        </p:spPr>
        <p:txBody>
          <a:bodyPr wrap="square">
            <a:spAutoFit/>
          </a:bodyPr>
          <a:lstStyle/>
          <a:p>
            <a:pPr>
              <a:defRPr/>
            </a:pPr>
            <a:r>
              <a:rPr lang="en-US" altLang="zh-CN" sz="7200" spc="400" dirty="0">
                <a:solidFill>
                  <a:schemeClr val="bg1"/>
                </a:solidFill>
                <a:latin typeface="Agency FB" panose="020B0503020202020204" pitchFamily="34" charset="0"/>
                <a:cs typeface="+mn-ea"/>
                <a:sym typeface="+mn-lt"/>
              </a:rPr>
              <a:t>03</a:t>
            </a:r>
            <a:endParaRPr lang="zh-CN" altLang="en-US" sz="7200" spc="400" dirty="0">
              <a:solidFill>
                <a:schemeClr val="bg1"/>
              </a:solidFill>
              <a:latin typeface="Agency FB" panose="020B0503020202020204" pitchFamily="34" charset="0"/>
              <a:cs typeface="+mn-ea"/>
              <a:sym typeface="+mn-lt"/>
            </a:endParaRPr>
          </a:p>
        </p:txBody>
      </p:sp>
    </p:spTree>
    <p:extLst>
      <p:ext uri="{BB962C8B-B14F-4D97-AF65-F5344CB8AC3E}">
        <p14:creationId xmlns:p14="http://schemas.microsoft.com/office/powerpoint/2010/main" val="924709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12232" y="324311"/>
            <a:ext cx="3467616"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补给站设置评估图</a:t>
            </a:r>
            <a:endParaRPr lang="zh-CN" altLang="en-US" sz="3200" dirty="0">
              <a:solidFill>
                <a:schemeClr val="bg1"/>
              </a:solidFill>
              <a:latin typeface="华文细黑" panose="02010600040101010101" pitchFamily="2" charset="-122"/>
              <a:ea typeface="华文细黑" panose="02010600040101010101" pitchFamily="2" charset="-122"/>
            </a:endParaRPr>
          </a:p>
        </p:txBody>
      </p:sp>
      <p:pic>
        <p:nvPicPr>
          <p:cNvPr id="11" name="图片 10">
            <a:extLst>
              <a:ext uri="{FF2B5EF4-FFF2-40B4-BE49-F238E27FC236}">
                <a16:creationId xmlns:a16="http://schemas.microsoft.com/office/drawing/2014/main" id="{882899C5-2710-5140-A9F1-2C2F67ED0A2B}"/>
              </a:ext>
            </a:extLst>
          </p:cNvPr>
          <p:cNvPicPr>
            <a:picLocks noChangeAspect="1"/>
          </p:cNvPicPr>
          <p:nvPr/>
        </p:nvPicPr>
        <p:blipFill>
          <a:blip r:embed="rId2"/>
          <a:stretch>
            <a:fillRect/>
          </a:stretch>
        </p:blipFill>
        <p:spPr>
          <a:xfrm>
            <a:off x="6051047" y="1699927"/>
            <a:ext cx="5788808" cy="3859206"/>
          </a:xfrm>
          <a:prstGeom prst="rect">
            <a:avLst/>
          </a:prstGeom>
        </p:spPr>
      </p:pic>
      <p:pic>
        <p:nvPicPr>
          <p:cNvPr id="7" name="图片 6">
            <a:extLst>
              <a:ext uri="{FF2B5EF4-FFF2-40B4-BE49-F238E27FC236}">
                <a16:creationId xmlns:a16="http://schemas.microsoft.com/office/drawing/2014/main" id="{25481825-62FE-0F4D-ABB9-DC711FC84AAC}"/>
              </a:ext>
            </a:extLst>
          </p:cNvPr>
          <p:cNvPicPr>
            <a:picLocks noChangeAspect="1"/>
          </p:cNvPicPr>
          <p:nvPr/>
        </p:nvPicPr>
        <p:blipFill>
          <a:blip r:embed="rId3"/>
          <a:stretch>
            <a:fillRect/>
          </a:stretch>
        </p:blipFill>
        <p:spPr>
          <a:xfrm>
            <a:off x="411842" y="2018234"/>
            <a:ext cx="5179166" cy="1611296"/>
          </a:xfrm>
          <a:prstGeom prst="rect">
            <a:avLst/>
          </a:prstGeom>
        </p:spPr>
      </p:pic>
      <p:sp>
        <p:nvSpPr>
          <p:cNvPr id="13" name="文本框 12">
            <a:extLst>
              <a:ext uri="{FF2B5EF4-FFF2-40B4-BE49-F238E27FC236}">
                <a16:creationId xmlns:a16="http://schemas.microsoft.com/office/drawing/2014/main" id="{C4E1863F-7157-B042-A271-B6E4D006792E}"/>
              </a:ext>
            </a:extLst>
          </p:cNvPr>
          <p:cNvSpPr txBox="1"/>
          <p:nvPr/>
        </p:nvSpPr>
        <p:spPr>
          <a:xfrm>
            <a:off x="8470232" y="5784783"/>
            <a:ext cx="1107996" cy="369332"/>
          </a:xfrm>
          <a:prstGeom prst="rect">
            <a:avLst/>
          </a:prstGeom>
          <a:noFill/>
        </p:spPr>
        <p:txBody>
          <a:bodyPr wrap="none" rtlCol="0">
            <a:spAutoFit/>
          </a:bodyPr>
          <a:lstStyle/>
          <a:p>
            <a:r>
              <a:rPr kumimoji="1" lang="zh-CN" altLang="en-US" dirty="0"/>
              <a:t>最终结果</a:t>
            </a:r>
          </a:p>
        </p:txBody>
      </p:sp>
      <p:sp>
        <p:nvSpPr>
          <p:cNvPr id="14" name="文本框 13">
            <a:extLst>
              <a:ext uri="{FF2B5EF4-FFF2-40B4-BE49-F238E27FC236}">
                <a16:creationId xmlns:a16="http://schemas.microsoft.com/office/drawing/2014/main" id="{D8BEFC82-0947-6C46-AE8D-EC5C00D96947}"/>
              </a:ext>
            </a:extLst>
          </p:cNvPr>
          <p:cNvSpPr txBox="1"/>
          <p:nvPr/>
        </p:nvSpPr>
        <p:spPr>
          <a:xfrm>
            <a:off x="400520" y="4094946"/>
            <a:ext cx="4891560" cy="923330"/>
          </a:xfrm>
          <a:prstGeom prst="rect">
            <a:avLst/>
          </a:prstGeom>
          <a:noFill/>
        </p:spPr>
        <p:txBody>
          <a:bodyPr wrap="square" rtlCol="0">
            <a:spAutoFit/>
          </a:bodyPr>
          <a:lstStyle/>
          <a:p>
            <a:r>
              <a:rPr kumimoji="1" lang="zh-CN" altLang="en-US" dirty="0"/>
              <a:t>其中，</a:t>
            </a:r>
            <a:r>
              <a:rPr kumimoji="1" lang="en-US" altLang="zh-CN" dirty="0"/>
              <a:t>Weight[</a:t>
            </a:r>
            <a:r>
              <a:rPr kumimoji="1" lang="en-US" altLang="zh-CN" dirty="0" err="1"/>
              <a:t>i</a:t>
            </a:r>
            <a:r>
              <a:rPr kumimoji="1" lang="en-US" altLang="zh-CN" dirty="0"/>
              <a:t>][j]</a:t>
            </a:r>
            <a:r>
              <a:rPr kumimoji="1" lang="zh-CN" altLang="en-US" dirty="0"/>
              <a:t>表示该功能区对选址的影响</a:t>
            </a:r>
            <a:endParaRPr kumimoji="1" lang="en-US" altLang="zh-CN" dirty="0"/>
          </a:p>
          <a:p>
            <a:r>
              <a:rPr kumimoji="1" lang="en-US" altLang="zh-CN" dirty="0"/>
              <a:t>Weight[</a:t>
            </a:r>
            <a:r>
              <a:rPr kumimoji="1" lang="en-US" altLang="zh-CN" dirty="0" err="1"/>
              <a:t>i</a:t>
            </a:r>
            <a:r>
              <a:rPr kumimoji="1" lang="en-US" altLang="zh-CN" dirty="0"/>
              <a:t>][j]=1.1(</a:t>
            </a:r>
            <a:r>
              <a:rPr kumimoji="1" lang="zh-CN" altLang="en-US" dirty="0"/>
              <a:t>工业区</a:t>
            </a:r>
            <a:r>
              <a:rPr kumimoji="1" lang="en-US" altLang="zh-CN" dirty="0"/>
              <a:t>)</a:t>
            </a:r>
            <a:r>
              <a:rPr kumimoji="1" lang="zh-CN" altLang="en-US" dirty="0"/>
              <a:t> </a:t>
            </a:r>
            <a:r>
              <a:rPr kumimoji="1" lang="en-US" altLang="zh-CN" dirty="0"/>
              <a:t>/</a:t>
            </a:r>
            <a:r>
              <a:rPr kumimoji="1" lang="zh-CN" altLang="en-US" dirty="0"/>
              <a:t> </a:t>
            </a:r>
            <a:r>
              <a:rPr kumimoji="1" lang="en-US" altLang="zh-CN" dirty="0"/>
              <a:t>1.0(</a:t>
            </a:r>
            <a:r>
              <a:rPr kumimoji="1" lang="zh-CN" altLang="en-US" dirty="0"/>
              <a:t>商业服务区</a:t>
            </a:r>
            <a:r>
              <a:rPr kumimoji="1" lang="en-US" altLang="zh-CN" dirty="0"/>
              <a:t>)</a:t>
            </a:r>
            <a:r>
              <a:rPr kumimoji="1" lang="zh-CN" altLang="en-US" dirty="0"/>
              <a:t> </a:t>
            </a:r>
            <a:endParaRPr kumimoji="1" lang="en-US" altLang="zh-CN" dirty="0"/>
          </a:p>
          <a:p>
            <a:r>
              <a:rPr kumimoji="1" lang="en-US" altLang="zh-CN" dirty="0"/>
              <a:t>/</a:t>
            </a:r>
            <a:r>
              <a:rPr kumimoji="1" lang="zh-CN" altLang="en-US" dirty="0"/>
              <a:t> </a:t>
            </a:r>
            <a:r>
              <a:rPr kumimoji="1" lang="en-US" altLang="zh-CN" dirty="0"/>
              <a:t>0.8</a:t>
            </a:r>
            <a:r>
              <a:rPr kumimoji="1" lang="zh-CN" altLang="en-US" dirty="0"/>
              <a:t> </a:t>
            </a:r>
            <a:r>
              <a:rPr kumimoji="1" lang="en-US" altLang="zh-CN" dirty="0"/>
              <a:t>(</a:t>
            </a:r>
            <a:r>
              <a:rPr kumimoji="1" lang="zh-CN" altLang="en-US" dirty="0"/>
              <a:t>居住区</a:t>
            </a:r>
            <a:r>
              <a:rPr kumimoji="1" lang="en-US" altLang="zh-CN" dirty="0"/>
              <a:t>)</a:t>
            </a:r>
            <a:r>
              <a:rPr kumimoji="1" lang="zh-CN" altLang="en-US" dirty="0"/>
              <a:t> </a:t>
            </a:r>
            <a:r>
              <a:rPr kumimoji="1" lang="en-US" altLang="zh-CN" dirty="0"/>
              <a:t>/</a:t>
            </a:r>
            <a:r>
              <a:rPr kumimoji="1" lang="zh-CN" altLang="en-US" dirty="0"/>
              <a:t> </a:t>
            </a:r>
            <a:r>
              <a:rPr kumimoji="1" lang="en-US" altLang="zh-CN" dirty="0"/>
              <a:t>0.0(</a:t>
            </a:r>
            <a:r>
              <a:rPr kumimoji="1" lang="zh-CN" altLang="en-US" dirty="0"/>
              <a:t>绿地湖泊等禁停区</a:t>
            </a:r>
            <a:r>
              <a:rPr kumimoji="1" lang="en-US" altLang="zh-CN" dirty="0"/>
              <a:t>)</a:t>
            </a:r>
            <a:endParaRPr kumimoji="1" lang="zh-CN" altLang="en-US" dirty="0"/>
          </a:p>
        </p:txBody>
      </p:sp>
    </p:spTree>
    <p:extLst>
      <p:ext uri="{BB962C8B-B14F-4D97-AF65-F5344CB8AC3E}">
        <p14:creationId xmlns:p14="http://schemas.microsoft.com/office/powerpoint/2010/main" val="309582052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883170" y="384177"/>
            <a:ext cx="1739579" cy="584775"/>
          </a:xfrm>
          <a:prstGeom prst="rect">
            <a:avLst/>
          </a:prstGeom>
        </p:spPr>
        <p:txBody>
          <a:bodyPr wrap="none">
            <a:spAutoFit/>
          </a:bodyPr>
          <a:lstStyle/>
          <a:p>
            <a:r>
              <a:rPr lang="en-US" altLang="zh-CN" sz="3200" dirty="0" err="1">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SKLearn</a:t>
            </a:r>
            <a:endParaRPr lang="zh-CN" altLang="en-US" sz="3200" dirty="0">
              <a:solidFill>
                <a:schemeClr val="bg1"/>
              </a:solidFill>
              <a:latin typeface="华文细黑" panose="02010600040101010101" pitchFamily="2" charset="-122"/>
              <a:ea typeface="华文细黑" panose="02010600040101010101" pitchFamily="2" charset="-122"/>
            </a:endParaRPr>
          </a:p>
        </p:txBody>
      </p:sp>
      <p:pic>
        <p:nvPicPr>
          <p:cNvPr id="4" name="图片 3"/>
          <p:cNvPicPr>
            <a:picLocks noChangeAspect="1"/>
          </p:cNvPicPr>
          <p:nvPr/>
        </p:nvPicPr>
        <p:blipFill>
          <a:blip r:embed="rId2"/>
          <a:stretch>
            <a:fillRect/>
          </a:stretch>
        </p:blipFill>
        <p:spPr>
          <a:xfrm>
            <a:off x="6559827" y="505668"/>
            <a:ext cx="5632174" cy="6352332"/>
          </a:xfrm>
          <a:prstGeom prst="rect">
            <a:avLst/>
          </a:prstGeom>
        </p:spPr>
      </p:pic>
      <p:pic>
        <p:nvPicPr>
          <p:cNvPr id="1026" name="Picture 2" descr="Scikit learn logo small.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55" y="2355377"/>
            <a:ext cx="4822825" cy="2596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51235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45"/>
          <p:cNvGrpSpPr/>
          <p:nvPr/>
        </p:nvGrpSpPr>
        <p:grpSpPr>
          <a:xfrm>
            <a:off x="5116437" y="2146937"/>
            <a:ext cx="4627968" cy="1644432"/>
            <a:chOff x="5505845" y="1199046"/>
            <a:chExt cx="4627968" cy="1644433"/>
          </a:xfrm>
        </p:grpSpPr>
        <p:sp>
          <p:nvSpPr>
            <p:cNvPr id="12" name="TextBox 46"/>
            <p:cNvSpPr txBox="1"/>
            <p:nvPr/>
          </p:nvSpPr>
          <p:spPr>
            <a:xfrm>
              <a:off x="5505845" y="1199046"/>
              <a:ext cx="4627968" cy="1041721"/>
            </a:xfrm>
            <a:prstGeom prst="rect">
              <a:avLst/>
            </a:prstGeom>
            <a:noFill/>
          </p:spPr>
          <p:txBody>
            <a:bodyPr wrap="none" lIns="0" tIns="0" rIns="0" bIns="0" anchor="ctr" anchorCtr="0">
              <a:normAutofit/>
            </a:bodyPr>
            <a:lstStyle/>
            <a:p>
              <a:r>
                <a:rPr lang="zh-CN" altLang="en-US" sz="5400" b="1" dirty="0">
                  <a:solidFill>
                    <a:schemeClr val="tx1">
                      <a:lumMod val="85000"/>
                      <a:lumOff val="15000"/>
                    </a:schemeClr>
                  </a:solidFill>
                  <a:latin typeface="微软雅黑" panose="020B0503020204020204" pitchFamily="34" charset="-122"/>
                  <a:ea typeface="微软雅黑" panose="020B0503020204020204" pitchFamily="34" charset="-122"/>
                </a:rPr>
                <a:t>最终结果</a:t>
              </a:r>
            </a:p>
          </p:txBody>
        </p:sp>
        <p:sp>
          <p:nvSpPr>
            <p:cNvPr id="13" name="TextBox 47"/>
            <p:cNvSpPr txBox="1"/>
            <p:nvPr/>
          </p:nvSpPr>
          <p:spPr>
            <a:xfrm>
              <a:off x="5505845" y="2196576"/>
              <a:ext cx="4627968" cy="646903"/>
            </a:xfrm>
            <a:prstGeom prst="rect">
              <a:avLst/>
            </a:prstGeom>
            <a:noFill/>
          </p:spPr>
          <p:txBody>
            <a:bodyPr wrap="square" lIns="0" tIns="0" rIns="0" bIns="0" anchor="t" anchorCtr="0">
              <a:normAutofit/>
            </a:bodyPr>
            <a:lstStyle/>
            <a:p>
              <a:pPr>
                <a:lnSpc>
                  <a:spcPct val="120000"/>
                </a:lnSpc>
              </a:pPr>
              <a:r>
                <a:rPr lang="zh-CN" altLang="en-US" sz="2400" dirty="0">
                  <a:solidFill>
                    <a:schemeClr val="tx1">
                      <a:lumMod val="85000"/>
                      <a:lumOff val="15000"/>
                    </a:schemeClr>
                  </a:solidFill>
                  <a:latin typeface="等线" panose="02010600030101010101" charset="-122"/>
                  <a:ea typeface="等线" panose="02010600030101010101" charset="-122"/>
                </a:rPr>
                <a:t>补给站的分布、减少策略</a:t>
              </a:r>
            </a:p>
          </p:txBody>
        </p:sp>
      </p:grpSp>
      <p:sp>
        <p:nvSpPr>
          <p:cNvPr id="14" name="矩形 13"/>
          <p:cNvSpPr/>
          <p:nvPr/>
        </p:nvSpPr>
        <p:spPr>
          <a:xfrm>
            <a:off x="2428139" y="2180861"/>
            <a:ext cx="2304256" cy="230425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252342" y="3717032"/>
            <a:ext cx="1344149" cy="1344149"/>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4269941" y="3734065"/>
            <a:ext cx="1998625" cy="1200329"/>
          </a:xfrm>
          <a:prstGeom prst="rect">
            <a:avLst/>
          </a:prstGeom>
        </p:spPr>
        <p:txBody>
          <a:bodyPr wrap="square">
            <a:spAutoFit/>
          </a:bodyPr>
          <a:lstStyle/>
          <a:p>
            <a:pPr>
              <a:defRPr/>
            </a:pPr>
            <a:r>
              <a:rPr lang="en-US" altLang="zh-CN" sz="7200" spc="400" dirty="0">
                <a:solidFill>
                  <a:schemeClr val="bg1"/>
                </a:solidFill>
                <a:latin typeface="Agency FB" panose="020B0503020202020204" pitchFamily="34" charset="0"/>
                <a:cs typeface="+mn-ea"/>
                <a:sym typeface="+mn-lt"/>
              </a:rPr>
              <a:t>04</a:t>
            </a:r>
            <a:endParaRPr lang="zh-CN" altLang="en-US" sz="7200" spc="400" dirty="0">
              <a:solidFill>
                <a:schemeClr val="bg1"/>
              </a:solidFill>
              <a:latin typeface="Agency FB" panose="020B0503020202020204" pitchFamily="34" charset="0"/>
              <a:cs typeface="+mn-ea"/>
              <a:sym typeface="+mn-lt"/>
            </a:endParaRPr>
          </a:p>
        </p:txBody>
      </p:sp>
    </p:spTree>
    <p:extLst>
      <p:ext uri="{BB962C8B-B14F-4D97-AF65-F5344CB8AC3E}">
        <p14:creationId xmlns:p14="http://schemas.microsoft.com/office/powerpoint/2010/main" val="3463228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263847" y="391688"/>
            <a:ext cx="2236510"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充电桩设置</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8" name="文本框 7"/>
          <p:cNvSpPr txBox="1"/>
          <p:nvPr/>
        </p:nvSpPr>
        <p:spPr>
          <a:xfrm>
            <a:off x="6959700" y="1517220"/>
            <a:ext cx="3550972" cy="369332"/>
          </a:xfrm>
          <a:prstGeom prst="rect">
            <a:avLst/>
          </a:prstGeom>
          <a:noFill/>
        </p:spPr>
        <p:txBody>
          <a:bodyPr wrap="none" rtlCol="0">
            <a:spAutoFit/>
          </a:bodyPr>
          <a:lstStyle/>
          <a:p>
            <a:r>
              <a:rPr lang="zh-CN" altLang="en-US" dirty="0"/>
              <a:t>图中红点为充电桩位置（</a:t>
            </a:r>
            <a:r>
              <a:rPr lang="en-US" altLang="zh-CN" dirty="0"/>
              <a:t>200</a:t>
            </a:r>
            <a:r>
              <a:rPr lang="zh-CN" altLang="en-US" dirty="0"/>
              <a:t>个）</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373" y="1886552"/>
            <a:ext cx="6913627" cy="4971448"/>
          </a:xfrm>
          <a:prstGeom prst="rect">
            <a:avLst/>
          </a:prstGeom>
        </p:spPr>
      </p:pic>
      <p:sp>
        <p:nvSpPr>
          <p:cNvPr id="7" name="矩形 6"/>
          <p:cNvSpPr/>
          <p:nvPr/>
        </p:nvSpPr>
        <p:spPr>
          <a:xfrm>
            <a:off x="162722" y="2145475"/>
            <a:ext cx="4966636" cy="2585323"/>
          </a:xfrm>
          <a:prstGeom prst="rect">
            <a:avLst/>
          </a:prstGeom>
        </p:spPr>
        <p:txBody>
          <a:bodyPr wrap="square">
            <a:spAutoFit/>
          </a:bodyPr>
          <a:lstStyle/>
          <a:p>
            <a:r>
              <a:rPr lang="zh-CN" altLang="zh-CN" dirty="0">
                <a:latin typeface="Calibri" panose="020F0502020204030204" pitchFamily="34" charset="0"/>
                <a:ea typeface="宋体" panose="02010600030101010101" pitchFamily="2" charset="-122"/>
                <a:cs typeface="Times New Roman" panose="02020603050405020304" pitchFamily="18" charset="0"/>
              </a:rPr>
              <a:t>我们分析了之前得到的不同数量的充电桩点与距离之和之间的曲线关系，结合现在杭州市区内的加油站数量、充电桩数量作为参考，我们认为设置</a:t>
            </a:r>
            <a:r>
              <a:rPr lang="en-US" altLang="zh-CN" dirty="0">
                <a:latin typeface="Calibri" panose="020F0502020204030204" pitchFamily="34" charset="0"/>
                <a:ea typeface="宋体" panose="02010600030101010101" pitchFamily="2" charset="-122"/>
                <a:cs typeface="Times New Roman" panose="02020603050405020304" pitchFamily="18" charset="0"/>
              </a:rPr>
              <a:t>200</a:t>
            </a:r>
            <a:r>
              <a:rPr lang="zh-CN" altLang="zh-CN" dirty="0">
                <a:latin typeface="Calibri" panose="020F0502020204030204" pitchFamily="34" charset="0"/>
                <a:ea typeface="宋体" panose="02010600030101010101" pitchFamily="2" charset="-122"/>
                <a:cs typeface="Times New Roman" panose="02020603050405020304" pitchFamily="18" charset="0"/>
              </a:rPr>
              <a:t>个充电桩选点比较合理。</a:t>
            </a:r>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r>
              <a:rPr lang="zh-CN" altLang="zh-CN" dirty="0">
                <a:latin typeface="Calibri" panose="020F0502020204030204" pitchFamily="34" charset="0"/>
                <a:ea typeface="宋体" panose="02010600030101010101" pitchFamily="2" charset="-122"/>
                <a:cs typeface="Times New Roman" panose="02020603050405020304" pitchFamily="18" charset="0"/>
              </a:rPr>
              <a:t>我们将聚类算法中的类</a:t>
            </a:r>
            <a:r>
              <a:rPr lang="zh-CN" altLang="en-US" dirty="0">
                <a:latin typeface="Calibri" panose="020F0502020204030204" pitchFamily="34" charset="0"/>
                <a:ea typeface="宋体" panose="02010600030101010101" pitchFamily="2" charset="-122"/>
                <a:cs typeface="Times New Roman" panose="02020603050405020304" pitchFamily="18" charset="0"/>
              </a:rPr>
              <a:t>别</a:t>
            </a:r>
            <a:r>
              <a:rPr lang="zh-CN" altLang="zh-CN" dirty="0">
                <a:latin typeface="Calibri" panose="020F0502020204030204" pitchFamily="34" charset="0"/>
                <a:ea typeface="宋体" panose="02010600030101010101" pitchFamily="2" charset="-122"/>
                <a:cs typeface="Times New Roman" panose="02020603050405020304" pitchFamily="18" charset="0"/>
              </a:rPr>
              <a:t>设置为</a:t>
            </a:r>
            <a:r>
              <a:rPr lang="en-US" altLang="zh-CN" dirty="0">
                <a:latin typeface="Calibri" panose="020F0502020204030204" pitchFamily="34" charset="0"/>
                <a:ea typeface="宋体" panose="02010600030101010101" pitchFamily="2" charset="-122"/>
                <a:cs typeface="Times New Roman" panose="02020603050405020304" pitchFamily="18" charset="0"/>
              </a:rPr>
              <a:t>200</a:t>
            </a:r>
            <a:r>
              <a:rPr lang="zh-CN" altLang="zh-CN" dirty="0">
                <a:latin typeface="Calibri" panose="020F0502020204030204" pitchFamily="34" charset="0"/>
                <a:ea typeface="宋体" panose="02010600030101010101" pitchFamily="2" charset="-122"/>
                <a:cs typeface="Times New Roman" panose="02020603050405020304" pitchFamily="18" charset="0"/>
              </a:rPr>
              <a:t>，将最后得到的所有的聚类中心作为我们最后充电桩的选点位置。最后，我们将簇类中心的坐标打印到地图上，获得以下图片结果。</a:t>
            </a:r>
            <a:endParaRPr lang="zh-CN" altLang="en-US" dirty="0"/>
          </a:p>
        </p:txBody>
      </p:sp>
    </p:spTree>
    <p:extLst>
      <p:ext uri="{BB962C8B-B14F-4D97-AF65-F5344CB8AC3E}">
        <p14:creationId xmlns:p14="http://schemas.microsoft.com/office/powerpoint/2010/main" val="10307898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39822" y="391688"/>
            <a:ext cx="4288353"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与现有充电桩分布对比</a:t>
            </a:r>
            <a:endParaRPr lang="zh-CN" altLang="en-US" sz="3200" dirty="0">
              <a:solidFill>
                <a:schemeClr val="bg1"/>
              </a:solidFill>
              <a:latin typeface="华文细黑" panose="02010600040101010101" pitchFamily="2" charset="-122"/>
              <a:ea typeface="华文细黑"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373" y="1886552"/>
            <a:ext cx="6913627" cy="4971448"/>
          </a:xfrm>
          <a:prstGeom prst="rect">
            <a:avLst/>
          </a:prstGeom>
        </p:spPr>
      </p:pic>
      <p:pic>
        <p:nvPicPr>
          <p:cNvPr id="5" name="图片 4">
            <a:extLst>
              <a:ext uri="{FF2B5EF4-FFF2-40B4-BE49-F238E27FC236}">
                <a16:creationId xmlns:a16="http://schemas.microsoft.com/office/drawing/2014/main" id="{3101BCD3-B3A0-C147-A166-8324640960D7}"/>
              </a:ext>
            </a:extLst>
          </p:cNvPr>
          <p:cNvPicPr>
            <a:picLocks noChangeAspect="1"/>
          </p:cNvPicPr>
          <p:nvPr/>
        </p:nvPicPr>
        <p:blipFill rotWithShape="1">
          <a:blip r:embed="rId3"/>
          <a:srcRect l="-464" t="23439"/>
          <a:stretch/>
        </p:blipFill>
        <p:spPr>
          <a:xfrm>
            <a:off x="0" y="1607419"/>
            <a:ext cx="5167393" cy="5250581"/>
          </a:xfrm>
          <a:prstGeom prst="rect">
            <a:avLst/>
          </a:prstGeom>
        </p:spPr>
      </p:pic>
    </p:spTree>
    <p:extLst>
      <p:ext uri="{BB962C8B-B14F-4D97-AF65-F5344CB8AC3E}">
        <p14:creationId xmlns:p14="http://schemas.microsoft.com/office/powerpoint/2010/main" val="236785745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11501" y="138223"/>
            <a:ext cx="12212696" cy="1604797"/>
          </a:xfrm>
          <a:prstGeom prst="rect">
            <a:avLst/>
          </a:prstGeom>
          <a:solidFill>
            <a:schemeClr val="tx1">
              <a:lumMod val="65000"/>
              <a:lumOff val="3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3" name="Group 10"/>
          <p:cNvGrpSpPr/>
          <p:nvPr/>
        </p:nvGrpSpPr>
        <p:grpSpPr>
          <a:xfrm>
            <a:off x="1356468" y="3028968"/>
            <a:ext cx="4416563" cy="707885"/>
            <a:chOff x="6764723" y="1520469"/>
            <a:chExt cx="4416563" cy="707886"/>
          </a:xfrm>
        </p:grpSpPr>
        <p:sp>
          <p:nvSpPr>
            <p:cNvPr id="54" name="TextBox 11"/>
            <p:cNvSpPr txBox="1"/>
            <p:nvPr/>
          </p:nvSpPr>
          <p:spPr>
            <a:xfrm>
              <a:off x="6764723" y="1520469"/>
              <a:ext cx="655949" cy="707886"/>
            </a:xfrm>
            <a:prstGeom prst="rect">
              <a:avLst/>
            </a:prstGeom>
            <a:noFill/>
          </p:spPr>
          <p:txBody>
            <a:bodyPr wrap="none" anchor="ctr">
              <a:normAutofit fontScale="85000" lnSpcReduction="20000"/>
            </a:bodyPr>
            <a:lstStyle/>
            <a:p>
              <a:pPr algn="ctr"/>
              <a:r>
                <a:rPr lang="en-US" altLang="zh-CN" sz="5333">
                  <a:solidFill>
                    <a:schemeClr val="tx1">
                      <a:lumMod val="85000"/>
                      <a:lumOff val="15000"/>
                    </a:schemeClr>
                  </a:solidFill>
                  <a:latin typeface="Impact" panose="020B0806030902050204" pitchFamily="34" charset="0"/>
                </a:rPr>
                <a:t>01</a:t>
              </a:r>
            </a:p>
          </p:txBody>
        </p:sp>
        <p:grpSp>
          <p:nvGrpSpPr>
            <p:cNvPr id="57" name="Group 12"/>
            <p:cNvGrpSpPr/>
            <p:nvPr/>
          </p:nvGrpSpPr>
          <p:grpSpPr>
            <a:xfrm>
              <a:off x="7218712" y="1592796"/>
              <a:ext cx="3962574" cy="563232"/>
              <a:chOff x="3943834" y="704409"/>
              <a:chExt cx="3962574" cy="563232"/>
            </a:xfrm>
          </p:grpSpPr>
          <p:sp>
            <p:nvSpPr>
              <p:cNvPr id="58" name="TextBox 13"/>
              <p:cNvSpPr txBox="1"/>
              <p:nvPr/>
            </p:nvSpPr>
            <p:spPr>
              <a:xfrm>
                <a:off x="3943834" y="704409"/>
                <a:ext cx="3962574" cy="242864"/>
              </a:xfrm>
              <a:prstGeom prst="rect">
                <a:avLst/>
              </a:prstGeom>
              <a:noFill/>
            </p:spPr>
            <p:txBody>
              <a:bodyPr wrap="none" lIns="480000" tIns="0" rIns="0" bIns="0" anchor="b" anchorCtr="0">
                <a:noAutofit/>
              </a:bodyPr>
              <a:lstStyle/>
              <a:p>
                <a:pPr algn="l"/>
                <a:r>
                  <a:rPr lang="zh-CN" altLang="en-US" sz="2667" b="1" dirty="0">
                    <a:solidFill>
                      <a:schemeClr val="tx1">
                        <a:lumMod val="85000"/>
                        <a:lumOff val="15000"/>
                      </a:schemeClr>
                    </a:solidFill>
                    <a:latin typeface="微软雅黑" panose="020B0503020204020204" pitchFamily="34" charset="-122"/>
                    <a:ea typeface="微软雅黑" panose="020B0503020204020204" pitchFamily="34" charset="-122"/>
                  </a:rPr>
                  <a:t>问题分析</a:t>
                </a:r>
              </a:p>
            </p:txBody>
          </p:sp>
          <p:sp>
            <p:nvSpPr>
              <p:cNvPr id="59" name="TextBox 14"/>
              <p:cNvSpPr txBox="1"/>
              <p:nvPr/>
            </p:nvSpPr>
            <p:spPr>
              <a:xfrm>
                <a:off x="3943834" y="947273"/>
                <a:ext cx="3962574" cy="320368"/>
              </a:xfrm>
              <a:prstGeom prst="rect">
                <a:avLst/>
              </a:prstGeom>
            </p:spPr>
            <p:txBody>
              <a:bodyPr vert="horz" wrap="square" lIns="480000" tIns="0" rIns="0" bIns="0" anchor="ctr" anchorCtr="0">
                <a:normAutofit/>
              </a:bodyPr>
              <a:lstStyle/>
              <a:p>
                <a:pPr algn="l">
                  <a:lnSpc>
                    <a:spcPct val="120000"/>
                  </a:lnSpc>
                </a:pPr>
                <a:r>
                  <a:rPr lang="zh-CN" altLang="en-US" sz="1600" dirty="0">
                    <a:solidFill>
                      <a:schemeClr val="tx1">
                        <a:lumMod val="85000"/>
                        <a:lumOff val="15000"/>
                      </a:schemeClr>
                    </a:solidFill>
                    <a:latin typeface="等线" panose="02010600030101010101" charset="-122"/>
                    <a:ea typeface="等线" panose="02010600030101010101" charset="-122"/>
                  </a:rPr>
                  <a:t>影响补给站分布的相关因素</a:t>
                </a:r>
              </a:p>
            </p:txBody>
          </p:sp>
        </p:grpSp>
      </p:grpSp>
      <p:grpSp>
        <p:nvGrpSpPr>
          <p:cNvPr id="60" name="Group 15"/>
          <p:cNvGrpSpPr/>
          <p:nvPr/>
        </p:nvGrpSpPr>
        <p:grpSpPr>
          <a:xfrm>
            <a:off x="6856475" y="3028968"/>
            <a:ext cx="4447821" cy="707885"/>
            <a:chOff x="6733465" y="2527404"/>
            <a:chExt cx="4447821" cy="707886"/>
          </a:xfrm>
        </p:grpSpPr>
        <p:sp>
          <p:nvSpPr>
            <p:cNvPr id="61" name="TextBox 60"/>
            <p:cNvSpPr txBox="1"/>
            <p:nvPr/>
          </p:nvSpPr>
          <p:spPr>
            <a:xfrm>
              <a:off x="6733465" y="2527404"/>
              <a:ext cx="718466" cy="707886"/>
            </a:xfrm>
            <a:prstGeom prst="rect">
              <a:avLst/>
            </a:prstGeom>
            <a:noFill/>
          </p:spPr>
          <p:txBody>
            <a:bodyPr wrap="none" anchor="ctr">
              <a:normAutofit fontScale="85000" lnSpcReduction="20000"/>
            </a:bodyPr>
            <a:lstStyle/>
            <a:p>
              <a:pPr algn="ctr"/>
              <a:r>
                <a:rPr lang="en-US" altLang="zh-CN" sz="5333" dirty="0">
                  <a:solidFill>
                    <a:schemeClr val="tx1">
                      <a:lumMod val="85000"/>
                      <a:lumOff val="15000"/>
                    </a:schemeClr>
                  </a:solidFill>
                  <a:latin typeface="Impact" panose="020B0806030902050204" pitchFamily="34" charset="0"/>
                </a:rPr>
                <a:t>03</a:t>
              </a:r>
            </a:p>
          </p:txBody>
        </p:sp>
        <p:grpSp>
          <p:nvGrpSpPr>
            <p:cNvPr id="67" name="Group 17"/>
            <p:cNvGrpSpPr/>
            <p:nvPr/>
          </p:nvGrpSpPr>
          <p:grpSpPr>
            <a:xfrm>
              <a:off x="7218712" y="2599731"/>
              <a:ext cx="3962574" cy="563232"/>
              <a:chOff x="3943834" y="704409"/>
              <a:chExt cx="3962574" cy="563232"/>
            </a:xfrm>
          </p:grpSpPr>
          <p:sp>
            <p:nvSpPr>
              <p:cNvPr id="68" name="TextBox 67"/>
              <p:cNvSpPr txBox="1"/>
              <p:nvPr/>
            </p:nvSpPr>
            <p:spPr>
              <a:xfrm>
                <a:off x="3943834" y="704409"/>
                <a:ext cx="3962574" cy="242864"/>
              </a:xfrm>
              <a:prstGeom prst="rect">
                <a:avLst/>
              </a:prstGeom>
              <a:noFill/>
            </p:spPr>
            <p:txBody>
              <a:bodyPr wrap="none" lIns="480000" tIns="0" rIns="0" bIns="0" anchor="b" anchorCtr="0">
                <a:noAutofit/>
              </a:bodyPr>
              <a:lstStyle/>
              <a:p>
                <a:pPr algn="l"/>
                <a:r>
                  <a:rPr lang="zh-CN" altLang="en-US" sz="2667" b="1" dirty="0">
                    <a:solidFill>
                      <a:schemeClr val="tx1">
                        <a:lumMod val="85000"/>
                        <a:lumOff val="15000"/>
                      </a:schemeClr>
                    </a:solidFill>
                    <a:latin typeface="微软雅黑" panose="020B0503020204020204" pitchFamily="34" charset="-122"/>
                    <a:ea typeface="微软雅黑" panose="020B0503020204020204" pitchFamily="34" charset="-122"/>
                  </a:rPr>
                  <a:t>编程实现</a:t>
                </a:r>
              </a:p>
            </p:txBody>
          </p:sp>
          <p:sp>
            <p:nvSpPr>
              <p:cNvPr id="69" name="TextBox 68"/>
              <p:cNvSpPr txBox="1"/>
              <p:nvPr/>
            </p:nvSpPr>
            <p:spPr>
              <a:xfrm>
                <a:off x="3943834" y="947273"/>
                <a:ext cx="3962574" cy="320368"/>
              </a:xfrm>
              <a:prstGeom prst="rect">
                <a:avLst/>
              </a:prstGeom>
            </p:spPr>
            <p:txBody>
              <a:bodyPr vert="horz" wrap="square" lIns="480000" tIns="0" rIns="0" bIns="0" anchor="ctr" anchorCtr="0">
                <a:normAutofit/>
              </a:bodyPr>
              <a:lstStyle/>
              <a:p>
                <a:pPr algn="l">
                  <a:lnSpc>
                    <a:spcPct val="120000"/>
                  </a:lnSpc>
                </a:pPr>
                <a:r>
                  <a:rPr lang="en-US" altLang="zh-CN" sz="1600" dirty="0">
                    <a:solidFill>
                      <a:schemeClr val="tx1">
                        <a:lumMod val="85000"/>
                        <a:lumOff val="15000"/>
                      </a:schemeClr>
                    </a:solidFill>
                    <a:latin typeface="等线" panose="02010600030101010101" charset="-122"/>
                    <a:ea typeface="等线" panose="02010600030101010101" charset="-122"/>
                  </a:rPr>
                  <a:t>K-Means</a:t>
                </a:r>
                <a:r>
                  <a:rPr lang="zh-CN" altLang="en-US" sz="1600" dirty="0">
                    <a:solidFill>
                      <a:schemeClr val="tx1">
                        <a:lumMod val="85000"/>
                        <a:lumOff val="15000"/>
                      </a:schemeClr>
                    </a:solidFill>
                    <a:latin typeface="等线" panose="02010600030101010101" charset="-122"/>
                    <a:ea typeface="等线" panose="02010600030101010101" charset="-122"/>
                  </a:rPr>
                  <a:t>、</a:t>
                </a:r>
                <a:r>
                  <a:rPr lang="en-US" altLang="zh-CN" sz="1600" dirty="0">
                    <a:solidFill>
                      <a:schemeClr val="tx1">
                        <a:lumMod val="85000"/>
                        <a:lumOff val="15000"/>
                      </a:schemeClr>
                    </a:solidFill>
                    <a:latin typeface="等线" panose="02010600030101010101" charset="-122"/>
                    <a:ea typeface="等线" panose="02010600030101010101" charset="-122"/>
                  </a:rPr>
                  <a:t>Python</a:t>
                </a:r>
                <a:r>
                  <a:rPr lang="zh-CN" altLang="en-US" sz="1600" dirty="0">
                    <a:solidFill>
                      <a:schemeClr val="tx1">
                        <a:lumMod val="85000"/>
                        <a:lumOff val="15000"/>
                      </a:schemeClr>
                    </a:solidFill>
                    <a:latin typeface="等线" panose="02010600030101010101" charset="-122"/>
                    <a:ea typeface="等线" panose="02010600030101010101" charset="-122"/>
                  </a:rPr>
                  <a:t>、</a:t>
                </a:r>
                <a:r>
                  <a:rPr lang="en-US" altLang="zh-CN" sz="1600" dirty="0" err="1">
                    <a:solidFill>
                      <a:schemeClr val="tx1">
                        <a:lumMod val="85000"/>
                        <a:lumOff val="15000"/>
                      </a:schemeClr>
                    </a:solidFill>
                    <a:latin typeface="等线" panose="02010600030101010101" charset="-122"/>
                    <a:ea typeface="等线" panose="02010600030101010101" charset="-122"/>
                  </a:rPr>
                  <a:t>SKlearn</a:t>
                </a:r>
                <a:endParaRPr lang="zh-CN" altLang="en-US" sz="1600" dirty="0">
                  <a:solidFill>
                    <a:schemeClr val="tx1">
                      <a:lumMod val="85000"/>
                      <a:lumOff val="15000"/>
                    </a:schemeClr>
                  </a:solidFill>
                  <a:latin typeface="等线" panose="02010600030101010101" charset="-122"/>
                  <a:ea typeface="等线" panose="02010600030101010101" charset="-122"/>
                </a:endParaRPr>
              </a:p>
            </p:txBody>
          </p:sp>
        </p:grpSp>
      </p:grpSp>
      <p:grpSp>
        <p:nvGrpSpPr>
          <p:cNvPr id="70" name="Group 20"/>
          <p:cNvGrpSpPr/>
          <p:nvPr/>
        </p:nvGrpSpPr>
        <p:grpSpPr>
          <a:xfrm>
            <a:off x="1317996" y="4734748"/>
            <a:ext cx="4455035" cy="707885"/>
            <a:chOff x="6726251" y="3534339"/>
            <a:chExt cx="4455035" cy="707886"/>
          </a:xfrm>
        </p:grpSpPr>
        <p:sp>
          <p:nvSpPr>
            <p:cNvPr id="71" name="TextBox 21"/>
            <p:cNvSpPr txBox="1"/>
            <p:nvPr/>
          </p:nvSpPr>
          <p:spPr>
            <a:xfrm>
              <a:off x="6726251" y="3534339"/>
              <a:ext cx="732893" cy="707886"/>
            </a:xfrm>
            <a:prstGeom prst="rect">
              <a:avLst/>
            </a:prstGeom>
            <a:noFill/>
          </p:spPr>
          <p:txBody>
            <a:bodyPr wrap="none" anchor="ctr">
              <a:normAutofit fontScale="85000" lnSpcReduction="20000"/>
            </a:bodyPr>
            <a:lstStyle/>
            <a:p>
              <a:pPr algn="ctr"/>
              <a:r>
                <a:rPr lang="en-US" altLang="zh-CN" sz="5333" dirty="0">
                  <a:solidFill>
                    <a:schemeClr val="tx1">
                      <a:lumMod val="85000"/>
                      <a:lumOff val="15000"/>
                    </a:schemeClr>
                  </a:solidFill>
                  <a:latin typeface="Impact" panose="020B0806030902050204" pitchFamily="34" charset="0"/>
                </a:rPr>
                <a:t>02</a:t>
              </a:r>
            </a:p>
          </p:txBody>
        </p:sp>
        <p:grpSp>
          <p:nvGrpSpPr>
            <p:cNvPr id="72" name="Group 22"/>
            <p:cNvGrpSpPr/>
            <p:nvPr/>
          </p:nvGrpSpPr>
          <p:grpSpPr>
            <a:xfrm>
              <a:off x="7218712" y="3606666"/>
              <a:ext cx="3962574" cy="563232"/>
              <a:chOff x="3943834" y="704409"/>
              <a:chExt cx="3962574" cy="563232"/>
            </a:xfrm>
          </p:grpSpPr>
          <p:sp>
            <p:nvSpPr>
              <p:cNvPr id="73" name="TextBox 23"/>
              <p:cNvSpPr txBox="1"/>
              <p:nvPr/>
            </p:nvSpPr>
            <p:spPr>
              <a:xfrm>
                <a:off x="3943834" y="704409"/>
                <a:ext cx="3962574" cy="242864"/>
              </a:xfrm>
              <a:prstGeom prst="rect">
                <a:avLst/>
              </a:prstGeom>
              <a:noFill/>
            </p:spPr>
            <p:txBody>
              <a:bodyPr wrap="none" lIns="480000" tIns="0" rIns="0" bIns="0" anchor="b" anchorCtr="0">
                <a:noAutofit/>
              </a:bodyPr>
              <a:lstStyle/>
              <a:p>
                <a:pPr algn="l"/>
                <a:r>
                  <a:rPr lang="zh-CN" altLang="en-US" sz="2667" b="1" dirty="0">
                    <a:solidFill>
                      <a:schemeClr val="tx1">
                        <a:lumMod val="85000"/>
                        <a:lumOff val="15000"/>
                      </a:schemeClr>
                    </a:solidFill>
                    <a:latin typeface="微软雅黑" panose="020B0503020204020204" pitchFamily="34" charset="-122"/>
                    <a:ea typeface="微软雅黑" panose="020B0503020204020204" pitchFamily="34" charset="-122"/>
                  </a:rPr>
                  <a:t>模型建立</a:t>
                </a:r>
              </a:p>
            </p:txBody>
          </p:sp>
          <p:sp>
            <p:nvSpPr>
              <p:cNvPr id="74" name="TextBox 24"/>
              <p:cNvSpPr txBox="1"/>
              <p:nvPr/>
            </p:nvSpPr>
            <p:spPr>
              <a:xfrm>
                <a:off x="3943834" y="947273"/>
                <a:ext cx="3962574" cy="320368"/>
              </a:xfrm>
              <a:prstGeom prst="rect">
                <a:avLst/>
              </a:prstGeom>
            </p:spPr>
            <p:txBody>
              <a:bodyPr vert="horz" wrap="square" lIns="480000" tIns="0" rIns="0" bIns="0" anchor="ctr" anchorCtr="0">
                <a:normAutofit fontScale="92500"/>
              </a:bodyPr>
              <a:lstStyle/>
              <a:p>
                <a:pPr algn="l">
                  <a:lnSpc>
                    <a:spcPct val="120000"/>
                  </a:lnSpc>
                </a:pPr>
                <a:r>
                  <a:rPr lang="zh-CN" altLang="en-US" sz="1600" dirty="0">
                    <a:solidFill>
                      <a:schemeClr val="tx1">
                        <a:lumMod val="85000"/>
                        <a:lumOff val="15000"/>
                      </a:schemeClr>
                    </a:solidFill>
                    <a:latin typeface="等线" panose="02010600030101010101" charset="-122"/>
                    <a:ea typeface="等线" panose="02010600030101010101" charset="-122"/>
                  </a:rPr>
                  <a:t>满意度、交通密度、人口分布、功能区划</a:t>
                </a:r>
              </a:p>
            </p:txBody>
          </p:sp>
        </p:grpSp>
      </p:grpSp>
      <p:grpSp>
        <p:nvGrpSpPr>
          <p:cNvPr id="75" name="Group 25"/>
          <p:cNvGrpSpPr/>
          <p:nvPr/>
        </p:nvGrpSpPr>
        <p:grpSpPr>
          <a:xfrm>
            <a:off x="6857277" y="4734748"/>
            <a:ext cx="4447020" cy="707885"/>
            <a:chOff x="6734266" y="4541274"/>
            <a:chExt cx="4447020" cy="707886"/>
          </a:xfrm>
        </p:grpSpPr>
        <p:sp>
          <p:nvSpPr>
            <p:cNvPr id="76" name="TextBox 26"/>
            <p:cNvSpPr txBox="1"/>
            <p:nvPr/>
          </p:nvSpPr>
          <p:spPr>
            <a:xfrm>
              <a:off x="6734266" y="4541274"/>
              <a:ext cx="716863" cy="707886"/>
            </a:xfrm>
            <a:prstGeom prst="rect">
              <a:avLst/>
            </a:prstGeom>
            <a:noFill/>
          </p:spPr>
          <p:txBody>
            <a:bodyPr wrap="none" anchor="ctr">
              <a:normAutofit fontScale="85000" lnSpcReduction="20000"/>
            </a:bodyPr>
            <a:lstStyle/>
            <a:p>
              <a:pPr algn="ctr"/>
              <a:r>
                <a:rPr lang="en-US" altLang="zh-CN" sz="5333" dirty="0">
                  <a:solidFill>
                    <a:schemeClr val="tx1">
                      <a:lumMod val="85000"/>
                      <a:lumOff val="15000"/>
                    </a:schemeClr>
                  </a:solidFill>
                  <a:latin typeface="Impact" panose="020B0806030902050204" pitchFamily="34" charset="0"/>
                </a:rPr>
                <a:t>04</a:t>
              </a:r>
            </a:p>
          </p:txBody>
        </p:sp>
        <p:grpSp>
          <p:nvGrpSpPr>
            <p:cNvPr id="77" name="Group 27"/>
            <p:cNvGrpSpPr/>
            <p:nvPr/>
          </p:nvGrpSpPr>
          <p:grpSpPr>
            <a:xfrm>
              <a:off x="7218712" y="4613601"/>
              <a:ext cx="3962574" cy="563232"/>
              <a:chOff x="3943834" y="704409"/>
              <a:chExt cx="3962574" cy="563232"/>
            </a:xfrm>
          </p:grpSpPr>
          <p:sp>
            <p:nvSpPr>
              <p:cNvPr id="78" name="TextBox 28"/>
              <p:cNvSpPr txBox="1"/>
              <p:nvPr/>
            </p:nvSpPr>
            <p:spPr>
              <a:xfrm>
                <a:off x="3943834" y="704409"/>
                <a:ext cx="3962574" cy="242864"/>
              </a:xfrm>
              <a:prstGeom prst="rect">
                <a:avLst/>
              </a:prstGeom>
              <a:noFill/>
            </p:spPr>
            <p:txBody>
              <a:bodyPr wrap="none" lIns="480000" tIns="0" rIns="0" bIns="0" anchor="b" anchorCtr="0">
                <a:noAutofit/>
              </a:bodyPr>
              <a:lstStyle/>
              <a:p>
                <a:pPr algn="l"/>
                <a:r>
                  <a:rPr lang="zh-CN" altLang="en-US" sz="2667" b="1" dirty="0">
                    <a:solidFill>
                      <a:schemeClr val="tx1">
                        <a:lumMod val="85000"/>
                        <a:lumOff val="15000"/>
                      </a:schemeClr>
                    </a:solidFill>
                    <a:latin typeface="微软雅黑" panose="020B0503020204020204" pitchFamily="34" charset="-122"/>
                    <a:ea typeface="微软雅黑" panose="020B0503020204020204" pitchFamily="34" charset="-122"/>
                  </a:rPr>
                  <a:t>最终结果</a:t>
                </a:r>
              </a:p>
            </p:txBody>
          </p:sp>
          <p:sp>
            <p:nvSpPr>
              <p:cNvPr id="79" name="TextBox 29"/>
              <p:cNvSpPr txBox="1"/>
              <p:nvPr/>
            </p:nvSpPr>
            <p:spPr>
              <a:xfrm>
                <a:off x="3943834" y="947273"/>
                <a:ext cx="3962574" cy="320368"/>
              </a:xfrm>
              <a:prstGeom prst="rect">
                <a:avLst/>
              </a:prstGeom>
            </p:spPr>
            <p:txBody>
              <a:bodyPr vert="horz" wrap="square" lIns="480000" tIns="0" rIns="0" bIns="0" anchor="ctr" anchorCtr="0">
                <a:normAutofit/>
              </a:bodyPr>
              <a:lstStyle/>
              <a:p>
                <a:pPr algn="l">
                  <a:lnSpc>
                    <a:spcPct val="120000"/>
                  </a:lnSpc>
                </a:pPr>
                <a:r>
                  <a:rPr lang="zh-CN" altLang="en-US" sz="1600" dirty="0">
                    <a:solidFill>
                      <a:schemeClr val="tx1">
                        <a:lumMod val="85000"/>
                        <a:lumOff val="15000"/>
                      </a:schemeClr>
                    </a:solidFill>
                    <a:latin typeface="等线" panose="02010600030101010101" charset="-122"/>
                    <a:ea typeface="等线" panose="02010600030101010101" charset="-122"/>
                  </a:rPr>
                  <a:t>补给站的分布、减少策略</a:t>
                </a:r>
              </a:p>
            </p:txBody>
          </p:sp>
        </p:grpSp>
      </p:grpSp>
      <p:sp>
        <p:nvSpPr>
          <p:cNvPr id="80" name="矩形 79"/>
          <p:cNvSpPr/>
          <p:nvPr/>
        </p:nvSpPr>
        <p:spPr>
          <a:xfrm>
            <a:off x="-11501" y="0"/>
            <a:ext cx="12212696" cy="1604797"/>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1" name="组合 80"/>
          <p:cNvGrpSpPr/>
          <p:nvPr/>
        </p:nvGrpSpPr>
        <p:grpSpPr>
          <a:xfrm>
            <a:off x="5216220" y="137797"/>
            <a:ext cx="1800549" cy="1274979"/>
            <a:chOff x="3912165" y="888463"/>
            <a:chExt cx="1350412" cy="956234"/>
          </a:xfrm>
        </p:grpSpPr>
        <p:sp>
          <p:nvSpPr>
            <p:cNvPr id="82" name="TextBox 7"/>
            <p:cNvSpPr txBox="1"/>
            <p:nvPr/>
          </p:nvSpPr>
          <p:spPr>
            <a:xfrm>
              <a:off x="3912427" y="1460134"/>
              <a:ext cx="1350150" cy="384563"/>
            </a:xfrm>
            <a:prstGeom prst="rect">
              <a:avLst/>
            </a:prstGeom>
            <a:noFill/>
          </p:spPr>
          <p:txBody>
            <a:bodyPr wrap="square" lIns="0" tIns="0" rIns="0" bIns="0" anchor="b" anchorCtr="0">
              <a:normAutofit fontScale="70000" lnSpcReduction="20000"/>
            </a:bodyPr>
            <a:lstStyle/>
            <a:p>
              <a:pPr algn="ctr"/>
              <a:r>
                <a:rPr lang="en-US" altLang="zh-CN" sz="4267" dirty="0">
                  <a:solidFill>
                    <a:schemeClr val="bg1"/>
                  </a:solidFill>
                  <a:latin typeface="微软雅黑" panose="020B0503020204020204" pitchFamily="34" charset="-122"/>
                  <a:ea typeface="微软雅黑" panose="020B0503020204020204" pitchFamily="34" charset="-122"/>
                </a:rPr>
                <a:t>Contents</a:t>
              </a:r>
            </a:p>
          </p:txBody>
        </p:sp>
        <p:sp>
          <p:nvSpPr>
            <p:cNvPr id="83" name="Rectangle 9"/>
            <p:cNvSpPr/>
            <p:nvPr/>
          </p:nvSpPr>
          <p:spPr>
            <a:xfrm>
              <a:off x="3912165" y="888463"/>
              <a:ext cx="1350150" cy="692498"/>
            </a:xfrm>
            <a:prstGeom prst="rect">
              <a:avLst/>
            </a:prstGeom>
          </p:spPr>
          <p:txBody>
            <a:bodyPr wrap="square">
              <a:normAutofit fontScale="85000" lnSpcReduction="20000"/>
            </a:bodyPr>
            <a:lstStyle/>
            <a:p>
              <a:pPr algn="ctr"/>
              <a:r>
                <a:rPr lang="zh-CN" altLang="en-US" sz="7200" b="1" dirty="0">
                  <a:solidFill>
                    <a:schemeClr val="bg1"/>
                  </a:solidFill>
                  <a:latin typeface="微软雅黑" panose="020B0503020204020204" pitchFamily="34" charset="-122"/>
                  <a:ea typeface="微软雅黑" panose="020B0503020204020204" pitchFamily="34" charset="-122"/>
                </a:rPr>
                <a:t>目录</a:t>
              </a:r>
            </a:p>
          </p:txBody>
        </p:sp>
      </p:grpSp>
    </p:spTree>
    <p:extLst>
      <p:ext uri="{BB962C8B-B14F-4D97-AF65-F5344CB8AC3E}">
        <p14:creationId xmlns:p14="http://schemas.microsoft.com/office/powerpoint/2010/main" val="2439794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arn(inVertical)">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arn(outVertical)">
                                      <p:cBhvr>
                                        <p:cTn id="12" dur="500"/>
                                        <p:tgtEl>
                                          <p:spTgt spid="5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1"/>
                                        </p:tgtEl>
                                        <p:attrNameLst>
                                          <p:attrName>style.visibility</p:attrName>
                                        </p:attrNameLst>
                                      </p:cBhvr>
                                      <p:to>
                                        <p:strVal val="visible"/>
                                      </p:to>
                                    </p:set>
                                    <p:anim calcmode="lin" valueType="num">
                                      <p:cBhvr>
                                        <p:cTn id="16" dur="500" fill="hold"/>
                                        <p:tgtEl>
                                          <p:spTgt spid="81"/>
                                        </p:tgtEl>
                                        <p:attrNameLst>
                                          <p:attrName>ppt_w</p:attrName>
                                        </p:attrNameLst>
                                      </p:cBhvr>
                                      <p:tavLst>
                                        <p:tav tm="0">
                                          <p:val>
                                            <p:fltVal val="0"/>
                                          </p:val>
                                        </p:tav>
                                        <p:tav tm="100000">
                                          <p:val>
                                            <p:strVal val="#ppt_w"/>
                                          </p:val>
                                        </p:tav>
                                      </p:tavLst>
                                    </p:anim>
                                    <p:anim calcmode="lin" valueType="num">
                                      <p:cBhvr>
                                        <p:cTn id="17" dur="500" fill="hold"/>
                                        <p:tgtEl>
                                          <p:spTgt spid="81"/>
                                        </p:tgtEl>
                                        <p:attrNameLst>
                                          <p:attrName>ppt_h</p:attrName>
                                        </p:attrNameLst>
                                      </p:cBhvr>
                                      <p:tavLst>
                                        <p:tav tm="0">
                                          <p:val>
                                            <p:fltVal val="0"/>
                                          </p:val>
                                        </p:tav>
                                        <p:tav tm="100000">
                                          <p:val>
                                            <p:strVal val="#ppt_h"/>
                                          </p:val>
                                        </p:tav>
                                      </p:tavLst>
                                    </p:anim>
                                    <p:animEffect transition="in" filter="fade">
                                      <p:cBhvr>
                                        <p:cTn id="18" dur="500"/>
                                        <p:tgtEl>
                                          <p:spTgt spid="81"/>
                                        </p:tgtEl>
                                      </p:cBhvr>
                                    </p:animEffect>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000"/>
                                        <p:tgtEl>
                                          <p:spTgt spid="60"/>
                                        </p:tgtEl>
                                      </p:cBhvr>
                                    </p:animEffect>
                                    <p:anim calcmode="lin" valueType="num">
                                      <p:cBhvr>
                                        <p:cTn id="23" dur="1000" fill="hold"/>
                                        <p:tgtEl>
                                          <p:spTgt spid="60"/>
                                        </p:tgtEl>
                                        <p:attrNameLst>
                                          <p:attrName>ppt_x</p:attrName>
                                        </p:attrNameLst>
                                      </p:cBhvr>
                                      <p:tavLst>
                                        <p:tav tm="0">
                                          <p:val>
                                            <p:strVal val="#ppt_x"/>
                                          </p:val>
                                        </p:tav>
                                        <p:tav tm="100000">
                                          <p:val>
                                            <p:strVal val="#ppt_x"/>
                                          </p:val>
                                        </p:tav>
                                      </p:tavLst>
                                    </p:anim>
                                    <p:anim calcmode="lin" valueType="num">
                                      <p:cBhvr>
                                        <p:cTn id="24" dur="1000" fill="hold"/>
                                        <p:tgtEl>
                                          <p:spTgt spid="6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1000"/>
                                        <p:tgtEl>
                                          <p:spTgt spid="70"/>
                                        </p:tgtEl>
                                      </p:cBhvr>
                                    </p:animEffect>
                                    <p:anim calcmode="lin" valueType="num">
                                      <p:cBhvr>
                                        <p:cTn id="33" dur="1000" fill="hold"/>
                                        <p:tgtEl>
                                          <p:spTgt spid="70"/>
                                        </p:tgtEl>
                                        <p:attrNameLst>
                                          <p:attrName>ppt_x</p:attrName>
                                        </p:attrNameLst>
                                      </p:cBhvr>
                                      <p:tavLst>
                                        <p:tav tm="0">
                                          <p:val>
                                            <p:strVal val="#ppt_x"/>
                                          </p:val>
                                        </p:tav>
                                        <p:tav tm="100000">
                                          <p:val>
                                            <p:strVal val="#ppt_x"/>
                                          </p:val>
                                        </p:tav>
                                      </p:tavLst>
                                    </p:anim>
                                    <p:anim calcmode="lin" valueType="num">
                                      <p:cBhvr>
                                        <p:cTn id="34" dur="1000" fill="hold"/>
                                        <p:tgtEl>
                                          <p:spTgt spid="7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1000"/>
                                        <p:tgtEl>
                                          <p:spTgt spid="75"/>
                                        </p:tgtEl>
                                      </p:cBhvr>
                                    </p:animEffect>
                                    <p:anim calcmode="lin" valueType="num">
                                      <p:cBhvr>
                                        <p:cTn id="38" dur="1000" fill="hold"/>
                                        <p:tgtEl>
                                          <p:spTgt spid="75"/>
                                        </p:tgtEl>
                                        <p:attrNameLst>
                                          <p:attrName>ppt_x</p:attrName>
                                        </p:attrNameLst>
                                      </p:cBhvr>
                                      <p:tavLst>
                                        <p:tav tm="0">
                                          <p:val>
                                            <p:strVal val="#ppt_x"/>
                                          </p:val>
                                        </p:tav>
                                        <p:tav tm="100000">
                                          <p:val>
                                            <p:strVal val="#ppt_x"/>
                                          </p:val>
                                        </p:tav>
                                      </p:tavLst>
                                    </p:anim>
                                    <p:anim calcmode="lin" valueType="num">
                                      <p:cBhvr>
                                        <p:cTn id="3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8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77767" y="391688"/>
            <a:ext cx="3467616"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减少充电桩的数量</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5" name="矩形 4"/>
          <p:cNvSpPr/>
          <p:nvPr/>
        </p:nvSpPr>
        <p:spPr>
          <a:xfrm>
            <a:off x="59680" y="1751300"/>
            <a:ext cx="5232400" cy="4533292"/>
          </a:xfrm>
          <a:prstGeom prst="rect">
            <a:avLst/>
          </a:prstGeom>
        </p:spPr>
        <p:txBody>
          <a:bodyPr wrap="square">
            <a:spAutoFit/>
          </a:bodyPr>
          <a:lstStyle/>
          <a:p>
            <a:pPr algn="just">
              <a:lnSpc>
                <a:spcPct val="115000"/>
              </a:lnSpc>
              <a:spcAft>
                <a:spcPts val="0"/>
              </a:spcAft>
              <a:tabLst>
                <a:tab pos="643255" algn="l"/>
              </a:tabLs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r>
              <a:rPr lang="zh-CN" altLang="en-US" kern="100" dirty="0">
                <a:latin typeface="Calibri" panose="020F0502020204030204" pitchFamily="34" charset="0"/>
                <a:ea typeface="宋体" panose="02010600030101010101" pitchFamily="2" charset="-122"/>
                <a:cs typeface="Times New Roman" panose="02020603050405020304" pitchFamily="18" charset="0"/>
              </a:rPr>
              <a:t>第四问中，</a:t>
            </a:r>
            <a:r>
              <a:rPr lang="zh-CN" altLang="zh-CN" kern="100" dirty="0">
                <a:latin typeface="Calibri" panose="020F0502020204030204" pitchFamily="34" charset="0"/>
                <a:ea typeface="宋体" panose="02010600030101010101" pitchFamily="2" charset="-122"/>
                <a:cs typeface="Times New Roman" panose="02020603050405020304" pitchFamily="18" charset="0"/>
              </a:rPr>
              <a:t>我们需要保证在用户满意度不减少的情况下，减少充电桩的数量</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我们举例进行说明。</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假设新能源汽车的续航能力提升到原来的两倍，则相应的</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a:t>
            </a:r>
            <a:r>
              <a:rPr lang="zh-CN" altLang="zh-CN" kern="100" dirty="0">
                <a:latin typeface="Calibri" panose="020F0502020204030204" pitchFamily="34" charset="0"/>
                <a:ea typeface="宋体" panose="02010600030101010101" pitchFamily="2" charset="-122"/>
                <a:cs typeface="Times New Roman" panose="02020603050405020304" pitchFamily="18" charset="0"/>
              </a:rPr>
              <a:t>增大为原来的两倍</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r>
              <a:rPr lang="zh-CN" altLang="zh-CN" kern="100" dirty="0">
                <a:latin typeface="Calibri" panose="020F0502020204030204" pitchFamily="34" charset="0"/>
                <a:ea typeface="宋体" panose="02010600030101010101" pitchFamily="2" charset="-122"/>
                <a:cs typeface="Times New Roman" panose="02020603050405020304" pitchFamily="18" charset="0"/>
              </a:rPr>
              <a:t>从图上可看出，原来</a:t>
            </a:r>
            <a:r>
              <a:rPr lang="en-US" altLang="zh-CN" kern="100" dirty="0">
                <a:latin typeface="Calibri" panose="020F0502020204030204" pitchFamily="34" charset="0"/>
                <a:ea typeface="宋体" panose="02010600030101010101" pitchFamily="2" charset="-122"/>
                <a:cs typeface="Times New Roman" panose="02020603050405020304" pitchFamily="18" charset="0"/>
              </a:rPr>
              <a:t>200</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个充电桩时，</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为</a:t>
            </a:r>
            <a:r>
              <a:rPr lang="en-US" altLang="zh-CN" kern="100" dirty="0">
                <a:latin typeface="Calibri" panose="020F0502020204030204" pitchFamily="34" charset="0"/>
                <a:ea typeface="宋体" panose="02010600030101010101" pitchFamily="2" charset="-122"/>
                <a:cs typeface="Times New Roman" panose="02020603050405020304" pitchFamily="18" charset="0"/>
              </a:rPr>
              <a:t>210000</a:t>
            </a:r>
            <a:r>
              <a:rPr lang="zh-CN" altLang="zh-CN" kern="100" dirty="0">
                <a:latin typeface="Calibri" panose="020F0502020204030204" pitchFamily="34" charset="0"/>
                <a:ea typeface="宋体" panose="02010600030101010101" pitchFamily="2" charset="-122"/>
                <a:cs typeface="Times New Roman" panose="02020603050405020304" pitchFamily="18" charset="0"/>
              </a:rPr>
              <a:t>，则变化后，</a:t>
            </a:r>
            <a:r>
              <a:rPr lang="en-US" altLang="zh-CN" kern="100" dirty="0">
                <a:latin typeface="Calibri" panose="020F0502020204030204" pitchFamily="34" charset="0"/>
                <a:ea typeface="宋体" panose="02010600030101010101" pitchFamily="2" charset="-122"/>
                <a:cs typeface="Times New Roman" panose="02020603050405020304" pitchFamily="18" charset="0"/>
              </a:rPr>
              <a:t>dis</a:t>
            </a:r>
            <a:r>
              <a:rPr lang="zh-CN" altLang="zh-CN" kern="100" dirty="0">
                <a:latin typeface="Calibri" panose="020F0502020204030204" pitchFamily="34" charset="0"/>
                <a:ea typeface="宋体" panose="02010600030101010101" pitchFamily="2" charset="-122"/>
                <a:cs typeface="Times New Roman" panose="02020603050405020304" pitchFamily="18" charset="0"/>
              </a:rPr>
              <a:t>需要变为</a:t>
            </a:r>
            <a:r>
              <a:rPr lang="en-US" altLang="zh-CN" kern="100" dirty="0">
                <a:latin typeface="Calibri" panose="020F0502020204030204" pitchFamily="34" charset="0"/>
                <a:ea typeface="宋体" panose="02010600030101010101" pitchFamily="2" charset="-122"/>
                <a:cs typeface="Times New Roman" panose="02020603050405020304" pitchFamily="18" charset="0"/>
              </a:rPr>
              <a:t>420000</a:t>
            </a:r>
            <a:r>
              <a:rPr lang="zh-CN" altLang="zh-CN" kern="100" dirty="0">
                <a:latin typeface="Calibri" panose="020F0502020204030204" pitchFamily="34" charset="0"/>
                <a:ea typeface="宋体" panose="02010600030101010101" pitchFamily="2" charset="-122"/>
                <a:cs typeface="Times New Roman" panose="02020603050405020304" pitchFamily="18" charset="0"/>
              </a:rPr>
              <a:t>，可从曲线看出，需要的充电桩的点数为</a:t>
            </a:r>
            <a:r>
              <a:rPr lang="en-US" altLang="zh-CN" kern="100" dirty="0">
                <a:latin typeface="Calibri" panose="020F0502020204030204" pitchFamily="34" charset="0"/>
                <a:ea typeface="宋体" panose="02010600030101010101" pitchFamily="2" charset="-122"/>
                <a:cs typeface="Times New Roman" panose="02020603050405020304" pitchFamily="18" charset="0"/>
              </a:rPr>
              <a:t>120</a:t>
            </a:r>
            <a:r>
              <a:rPr lang="zh-CN" altLang="zh-CN" kern="100" dirty="0">
                <a:latin typeface="Calibri" panose="020F0502020204030204" pitchFamily="34" charset="0"/>
                <a:ea typeface="宋体" panose="02010600030101010101" pitchFamily="2" charset="-122"/>
                <a:cs typeface="Times New Roman" panose="02020603050405020304" pitchFamily="18" charset="0"/>
              </a:rPr>
              <a:t>左右</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7162"/>
          <a:stretch/>
        </p:blipFill>
        <p:spPr>
          <a:xfrm>
            <a:off x="5764557" y="1820174"/>
            <a:ext cx="6427444" cy="4103106"/>
          </a:xfrm>
          <a:prstGeom prst="rect">
            <a:avLst/>
          </a:prstGeom>
        </p:spPr>
      </p:pic>
      <p:sp>
        <p:nvSpPr>
          <p:cNvPr id="4" name="文本框 3"/>
          <p:cNvSpPr txBox="1"/>
          <p:nvPr/>
        </p:nvSpPr>
        <p:spPr>
          <a:xfrm>
            <a:off x="8385809" y="6094214"/>
            <a:ext cx="1184940" cy="369332"/>
          </a:xfrm>
          <a:prstGeom prst="rect">
            <a:avLst/>
          </a:prstGeom>
          <a:noFill/>
        </p:spPr>
        <p:txBody>
          <a:bodyPr wrap="none" rtlCol="0">
            <a:spAutoFit/>
          </a:bodyPr>
          <a:lstStyle/>
          <a:p>
            <a:r>
              <a:rPr lang="en-US" altLang="zh-CN" dirty="0"/>
              <a:t>200-&gt;120</a:t>
            </a:r>
            <a:endParaRPr lang="zh-CN" altLang="en-US" dirty="0"/>
          </a:p>
        </p:txBody>
      </p:sp>
      <p:cxnSp>
        <p:nvCxnSpPr>
          <p:cNvPr id="10" name="直接箭头连接符 9"/>
          <p:cNvCxnSpPr/>
          <p:nvPr/>
        </p:nvCxnSpPr>
        <p:spPr>
          <a:xfrm flipV="1">
            <a:off x="9570749" y="4053840"/>
            <a:ext cx="589251" cy="833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987280" y="3576320"/>
            <a:ext cx="1467068" cy="369332"/>
          </a:xfrm>
          <a:prstGeom prst="rect">
            <a:avLst/>
          </a:prstGeom>
          <a:noFill/>
        </p:spPr>
        <p:txBody>
          <a:bodyPr wrap="none" rtlCol="0">
            <a:spAutoFit/>
          </a:bodyPr>
          <a:lstStyle/>
          <a:p>
            <a:r>
              <a:rPr lang="en-US" altLang="zh-CN" dirty="0"/>
              <a:t>(200,210000)</a:t>
            </a:r>
            <a:endParaRPr lang="zh-CN" altLang="en-US" dirty="0"/>
          </a:p>
        </p:txBody>
      </p:sp>
      <p:cxnSp>
        <p:nvCxnSpPr>
          <p:cNvPr id="12" name="直接箭头连接符 11"/>
          <p:cNvCxnSpPr/>
          <p:nvPr/>
        </p:nvCxnSpPr>
        <p:spPr>
          <a:xfrm flipV="1">
            <a:off x="8091183" y="3344426"/>
            <a:ext cx="589251" cy="833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520212" y="2958068"/>
            <a:ext cx="1467068" cy="369332"/>
          </a:xfrm>
          <a:prstGeom prst="rect">
            <a:avLst/>
          </a:prstGeom>
          <a:noFill/>
        </p:spPr>
        <p:txBody>
          <a:bodyPr wrap="none" rtlCol="0">
            <a:spAutoFit/>
          </a:bodyPr>
          <a:lstStyle/>
          <a:p>
            <a:r>
              <a:rPr lang="en-US" altLang="zh-CN" dirty="0"/>
              <a:t>(120,420000)</a:t>
            </a:r>
            <a:endParaRPr lang="zh-CN" altLang="en-US" dirty="0"/>
          </a:p>
        </p:txBody>
      </p:sp>
      <p:sp>
        <p:nvSpPr>
          <p:cNvPr id="14" name="文本框 13">
            <a:extLst>
              <a:ext uri="{FF2B5EF4-FFF2-40B4-BE49-F238E27FC236}">
                <a16:creationId xmlns:a16="http://schemas.microsoft.com/office/drawing/2014/main" id="{773994A9-D795-004F-B11C-A007DB50CA0D}"/>
              </a:ext>
            </a:extLst>
          </p:cNvPr>
          <p:cNvSpPr txBox="1"/>
          <p:nvPr/>
        </p:nvSpPr>
        <p:spPr>
          <a:xfrm>
            <a:off x="8234799" y="1272288"/>
            <a:ext cx="1630575" cy="369332"/>
          </a:xfrm>
          <a:prstGeom prst="rect">
            <a:avLst/>
          </a:prstGeom>
          <a:noFill/>
        </p:spPr>
        <p:txBody>
          <a:bodyPr wrap="none" rtlCol="0">
            <a:spAutoFit/>
          </a:bodyPr>
          <a:lstStyle/>
          <a:p>
            <a:r>
              <a:rPr kumimoji="1" lang="en-US" altLang="zh-CN" dirty="0"/>
              <a:t>K-dis</a:t>
            </a:r>
            <a:r>
              <a:rPr kumimoji="1" lang="zh-CN" altLang="en-US" dirty="0"/>
              <a:t>关系曲线</a:t>
            </a:r>
          </a:p>
        </p:txBody>
      </p:sp>
    </p:spTree>
    <p:extLst>
      <p:ext uri="{BB962C8B-B14F-4D97-AF65-F5344CB8AC3E}">
        <p14:creationId xmlns:p14="http://schemas.microsoft.com/office/powerpoint/2010/main" val="61316100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77767" y="391688"/>
            <a:ext cx="3467616"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减少充电桩的数量</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5" name="矩形 4"/>
          <p:cNvSpPr/>
          <p:nvPr/>
        </p:nvSpPr>
        <p:spPr>
          <a:xfrm>
            <a:off x="8395867" y="2178332"/>
            <a:ext cx="3195353" cy="2397451"/>
          </a:xfrm>
          <a:prstGeom prst="rect">
            <a:avLst/>
          </a:prstGeom>
        </p:spPr>
        <p:txBody>
          <a:bodyPr wrap="square">
            <a:spAutoFit/>
          </a:bodyPr>
          <a:lstStyle/>
          <a:p>
            <a:pPr algn="just">
              <a:lnSpc>
                <a:spcPct val="115000"/>
              </a:lnSpc>
              <a:spcAft>
                <a:spcPts val="0"/>
              </a:spcAft>
              <a:tabLst>
                <a:tab pos="643255" algn="l"/>
              </a:tabLs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15000"/>
              </a:lnSpc>
              <a:spcAft>
                <a:spcPts val="0"/>
              </a:spcAft>
              <a:tabLst>
                <a:tab pos="643255" algn="l"/>
              </a:tabLst>
            </a:pP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故我们使</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K=120</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进行聚类，获得此时的充电桩</a:t>
            </a:r>
            <a:r>
              <a:rPr lang="zh-CN" altLang="en-US" sz="24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选点分布，得到</a:t>
            </a:r>
            <a:r>
              <a:rPr lang="zh-CN" altLang="en-US" sz="2400" kern="100" dirty="0">
                <a:latin typeface="Calibri" panose="020F0502020204030204" pitchFamily="34" charset="0"/>
                <a:ea typeface="宋体" panose="02010600030101010101" pitchFamily="2" charset="-122"/>
                <a:cs typeface="Times New Roman" panose="02020603050405020304" pitchFamily="18" charset="0"/>
              </a:rPr>
              <a:t>如</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图的结果。</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556930" y="1637189"/>
            <a:ext cx="6461760" cy="4699059"/>
          </a:xfrm>
          <a:prstGeom prst="rect">
            <a:avLst/>
          </a:prstGeom>
        </p:spPr>
      </p:pic>
      <p:sp>
        <p:nvSpPr>
          <p:cNvPr id="8" name="文本框 7"/>
          <p:cNvSpPr txBox="1"/>
          <p:nvPr/>
        </p:nvSpPr>
        <p:spPr>
          <a:xfrm>
            <a:off x="3332852" y="6420619"/>
            <a:ext cx="3550972" cy="369332"/>
          </a:xfrm>
          <a:prstGeom prst="rect">
            <a:avLst/>
          </a:prstGeom>
          <a:noFill/>
        </p:spPr>
        <p:txBody>
          <a:bodyPr wrap="none" rtlCol="0">
            <a:spAutoFit/>
          </a:bodyPr>
          <a:lstStyle/>
          <a:p>
            <a:r>
              <a:rPr lang="zh-CN" altLang="en-US" dirty="0"/>
              <a:t>图中红点为充电桩位置（</a:t>
            </a:r>
            <a:r>
              <a:rPr lang="en-US" altLang="zh-CN" dirty="0"/>
              <a:t>120</a:t>
            </a:r>
            <a:r>
              <a:rPr lang="zh-CN" altLang="en-US" dirty="0"/>
              <a:t>个）</a:t>
            </a:r>
          </a:p>
        </p:txBody>
      </p:sp>
    </p:spTree>
    <p:extLst>
      <p:ext uri="{BB962C8B-B14F-4D97-AF65-F5344CB8AC3E}">
        <p14:creationId xmlns:p14="http://schemas.microsoft.com/office/powerpoint/2010/main" val="296280532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527785" y="391688"/>
            <a:ext cx="2236510"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优缺点分析</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 name="矩形 3"/>
          <p:cNvSpPr/>
          <p:nvPr/>
        </p:nvSpPr>
        <p:spPr>
          <a:xfrm>
            <a:off x="243840" y="1905439"/>
            <a:ext cx="5048240" cy="2959272"/>
          </a:xfrm>
          <a:prstGeom prst="rect">
            <a:avLst/>
          </a:prstGeom>
        </p:spPr>
        <p:txBody>
          <a:bodyPr wrap="square">
            <a:spAutoFit/>
          </a:bodyPr>
          <a:lstStyle/>
          <a:p>
            <a:pPr algn="just">
              <a:lnSpc>
                <a:spcPct val="115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优点：</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15000"/>
              </a:lnSpc>
              <a:spcAft>
                <a:spcPts val="0"/>
              </a:spcAft>
              <a:buFont typeface="+mj-lt"/>
              <a:buAutoNum type="arabicPeriod"/>
            </a:pPr>
            <a:r>
              <a:rPr lang="zh-CN" altLang="zh-CN" kern="100" dirty="0">
                <a:latin typeface="Calibri" panose="020F0502020204030204" pitchFamily="34" charset="0"/>
                <a:ea typeface="宋体" panose="02010600030101010101" pitchFamily="2" charset="-122"/>
                <a:cs typeface="Times New Roman" panose="02020603050405020304" pitchFamily="18" charset="0"/>
              </a:rPr>
              <a:t>我们的模型在图像处理中，加入了不同图层之间的最大化叠加，更好的提取了特征。</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15000"/>
              </a:lnSpc>
              <a:spcAft>
                <a:spcPts val="0"/>
              </a:spcAft>
              <a:buFont typeface="+mj-lt"/>
              <a:buAutoNum type="arabicPeriod"/>
            </a:pPr>
            <a:r>
              <a:rPr lang="zh-CN" altLang="zh-CN" kern="100" dirty="0">
                <a:latin typeface="Calibri" panose="020F0502020204030204" pitchFamily="34" charset="0"/>
                <a:ea typeface="宋体" panose="02010600030101010101" pitchFamily="2" charset="-122"/>
                <a:cs typeface="Times New Roman" panose="02020603050405020304" pitchFamily="18" charset="0"/>
              </a:rPr>
              <a:t>我们在加入功能分区的图层时，我们的算法其实将不同的分区按不同权值与概率叠加到之前的图层上，更加合理。</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15000"/>
              </a:lnSpc>
              <a:spcAft>
                <a:spcPts val="0"/>
              </a:spcAft>
              <a:buFont typeface="+mj-lt"/>
              <a:buAutoNum type="arabicPeriod"/>
            </a:pPr>
            <a:r>
              <a:rPr lang="zh-CN" altLang="zh-CN" kern="100" dirty="0">
                <a:latin typeface="Calibri" panose="020F0502020204030204" pitchFamily="34" charset="0"/>
                <a:ea typeface="宋体" panose="02010600030101010101" pitchFamily="2" charset="-122"/>
                <a:cs typeface="Times New Roman" panose="02020603050405020304" pitchFamily="18" charset="0"/>
              </a:rPr>
              <a:t>我们使用了</a:t>
            </a:r>
            <a:r>
              <a:rPr lang="en-US" altLang="zh-CN" kern="100" dirty="0">
                <a:latin typeface="Calibri" panose="020F0502020204030204" pitchFamily="34" charset="0"/>
                <a:ea typeface="宋体" panose="02010600030101010101" pitchFamily="2" charset="-122"/>
                <a:cs typeface="Times New Roman" panose="02020603050405020304" pitchFamily="18" charset="0"/>
              </a:rPr>
              <a:t>K</a:t>
            </a:r>
            <a:r>
              <a:rPr lang="zh-CN" altLang="zh-CN" kern="100" dirty="0">
                <a:latin typeface="Calibri" panose="020F0502020204030204" pitchFamily="34" charset="0"/>
                <a:ea typeface="宋体" panose="02010600030101010101" pitchFamily="2" charset="-122"/>
                <a:cs typeface="Times New Roman" panose="02020603050405020304" pitchFamily="18" charset="0"/>
              </a:rPr>
              <a:t>均值聚类算法，对充电桩地理位置的选择更加准确，使平均离充电桩的距离最小。</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矩形 6"/>
          <p:cNvSpPr/>
          <p:nvPr/>
        </p:nvSpPr>
        <p:spPr>
          <a:xfrm>
            <a:off x="5516880" y="1905439"/>
            <a:ext cx="5537200" cy="2003625"/>
          </a:xfrm>
          <a:prstGeom prst="rect">
            <a:avLst/>
          </a:prstGeom>
        </p:spPr>
        <p:txBody>
          <a:bodyPr wrap="square">
            <a:spAutoFit/>
          </a:bodyPr>
          <a:lstStyle/>
          <a:p>
            <a:pPr algn="just">
              <a:lnSpc>
                <a:spcPct val="115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缺点：</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15000"/>
              </a:lnSpc>
              <a:spcAft>
                <a:spcPts val="0"/>
              </a:spcAft>
              <a:buFont typeface="+mj-lt"/>
              <a:buAutoNum type="arabicPeriod"/>
            </a:pPr>
            <a:r>
              <a:rPr lang="zh-CN" altLang="zh-CN" kern="100" dirty="0">
                <a:latin typeface="Calibri" panose="020F0502020204030204" pitchFamily="34" charset="0"/>
                <a:ea typeface="宋体" panose="02010600030101010101" pitchFamily="2" charset="-122"/>
                <a:cs typeface="Times New Roman" panose="02020603050405020304" pitchFamily="18" charset="0"/>
              </a:rPr>
              <a:t>我们可能考虑的因素不太全面，可以考虑对充电桩分布有影响的更多因素。</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15000"/>
              </a:lnSpc>
              <a:spcAft>
                <a:spcPts val="0"/>
              </a:spcAft>
              <a:buFont typeface="+mj-lt"/>
              <a:buAutoNum type="arabicPeriod"/>
            </a:pPr>
            <a:r>
              <a:rPr lang="zh-CN" altLang="zh-CN" kern="100" dirty="0">
                <a:latin typeface="Calibri" panose="020F0502020204030204" pitchFamily="34" charset="0"/>
                <a:ea typeface="宋体" panose="02010600030101010101" pitchFamily="2" charset="-122"/>
                <a:cs typeface="Times New Roman" panose="02020603050405020304" pitchFamily="18" charset="0"/>
              </a:rPr>
              <a:t>我们对不同功能区对充电桩需求的影响定量关系是参考了一些文献，但是不是针对杭州地区，可能存在地区差异等问题。</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0601984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4531360" y="2915920"/>
            <a:ext cx="3591048" cy="830997"/>
          </a:xfrm>
          <a:prstGeom prst="rect">
            <a:avLst/>
          </a:prstGeom>
          <a:noFill/>
        </p:spPr>
        <p:txBody>
          <a:bodyPr wrap="none" rtlCol="0">
            <a:spAutoFit/>
          </a:bodyPr>
          <a:lstStyle/>
          <a:p>
            <a:r>
              <a:rPr lang="en-US" altLang="zh-CN" sz="4800" dirty="0"/>
              <a:t>Thank You</a:t>
            </a:r>
            <a:r>
              <a:rPr lang="zh-CN" altLang="en-US" sz="4800" dirty="0"/>
              <a:t>！</a:t>
            </a:r>
          </a:p>
        </p:txBody>
      </p:sp>
    </p:spTree>
    <p:extLst>
      <p:ext uri="{BB962C8B-B14F-4D97-AF65-F5344CB8AC3E}">
        <p14:creationId xmlns:p14="http://schemas.microsoft.com/office/powerpoint/2010/main" val="119239860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45"/>
          <p:cNvGrpSpPr/>
          <p:nvPr/>
        </p:nvGrpSpPr>
        <p:grpSpPr>
          <a:xfrm>
            <a:off x="5116437" y="2146937"/>
            <a:ext cx="4627968" cy="1644432"/>
            <a:chOff x="5505845" y="1199046"/>
            <a:chExt cx="4627968" cy="1644433"/>
          </a:xfrm>
        </p:grpSpPr>
        <p:sp>
          <p:nvSpPr>
            <p:cNvPr id="14" name="TextBox 46"/>
            <p:cNvSpPr txBox="1"/>
            <p:nvPr/>
          </p:nvSpPr>
          <p:spPr>
            <a:xfrm>
              <a:off x="5505845" y="1199046"/>
              <a:ext cx="4627968" cy="1041721"/>
            </a:xfrm>
            <a:prstGeom prst="rect">
              <a:avLst/>
            </a:prstGeom>
            <a:noFill/>
          </p:spPr>
          <p:txBody>
            <a:bodyPr wrap="none" lIns="0" tIns="0" rIns="0" bIns="0" anchor="ctr" anchorCtr="0">
              <a:normAutofit/>
            </a:bodyPr>
            <a:lstStyle/>
            <a:p>
              <a:pPr algn="l"/>
              <a:r>
                <a:rPr lang="zh-CN" altLang="en-US" sz="5333"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ea"/>
                </a:rPr>
                <a:t>问题分析</a:t>
              </a:r>
              <a:endParaRPr lang="zh-CN" altLang="en-US" sz="5333"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5" name="TextBox 47"/>
            <p:cNvSpPr txBox="1"/>
            <p:nvPr/>
          </p:nvSpPr>
          <p:spPr>
            <a:xfrm>
              <a:off x="5505845" y="2196576"/>
              <a:ext cx="4627968" cy="646903"/>
            </a:xfrm>
            <a:prstGeom prst="rect">
              <a:avLst/>
            </a:prstGeom>
            <a:noFill/>
          </p:spPr>
          <p:txBody>
            <a:bodyPr wrap="square" lIns="0" tIns="0" rIns="0" bIns="0" anchor="t" anchorCtr="0">
              <a:normAutofit/>
            </a:bodyPr>
            <a:lstStyle/>
            <a:p>
              <a:pPr>
                <a:lnSpc>
                  <a:spcPct val="120000"/>
                </a:lnSpc>
              </a:pPr>
              <a:r>
                <a:rPr lang="zh-CN" altLang="en-US" sz="2400" dirty="0">
                  <a:solidFill>
                    <a:schemeClr val="tx1">
                      <a:lumMod val="85000"/>
                      <a:lumOff val="15000"/>
                    </a:schemeClr>
                  </a:solidFill>
                  <a:latin typeface="等线" panose="02010600030101010101" charset="-122"/>
                  <a:ea typeface="等线" panose="02010600030101010101" charset="-122"/>
                </a:rPr>
                <a:t>影响补给站分布的相关因素</a:t>
              </a:r>
            </a:p>
          </p:txBody>
        </p:sp>
      </p:grpSp>
      <p:sp>
        <p:nvSpPr>
          <p:cNvPr id="4" name="矩形 3"/>
          <p:cNvSpPr/>
          <p:nvPr/>
        </p:nvSpPr>
        <p:spPr>
          <a:xfrm>
            <a:off x="2428139" y="2180861"/>
            <a:ext cx="2304256" cy="230425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4252342" y="3717032"/>
            <a:ext cx="1344149" cy="1344149"/>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a:off x="4269941" y="3734065"/>
            <a:ext cx="1998625" cy="1200329"/>
          </a:xfrm>
          <a:prstGeom prst="rect">
            <a:avLst/>
          </a:prstGeom>
        </p:spPr>
        <p:txBody>
          <a:bodyPr wrap="square">
            <a:spAutoFit/>
          </a:bodyPr>
          <a:lstStyle/>
          <a:p>
            <a:pPr>
              <a:defRPr/>
            </a:pPr>
            <a:r>
              <a:rPr lang="en-US" altLang="zh-CN" sz="7200" spc="400" dirty="0">
                <a:solidFill>
                  <a:schemeClr val="bg1"/>
                </a:solidFill>
                <a:latin typeface="Agency FB" panose="020B0503020202020204" pitchFamily="34" charset="0"/>
                <a:cs typeface="+mn-ea"/>
                <a:sym typeface="+mn-lt"/>
              </a:rPr>
              <a:t>01</a:t>
            </a:r>
            <a:endParaRPr lang="zh-CN" altLang="en-US" sz="7200" spc="400" dirty="0">
              <a:solidFill>
                <a:schemeClr val="bg1"/>
              </a:solidFill>
              <a:latin typeface="Agency FB" panose="020B0503020202020204" pitchFamily="34" charset="0"/>
              <a:cs typeface="+mn-ea"/>
              <a:sym typeface="+mn-lt"/>
            </a:endParaRPr>
          </a:p>
        </p:txBody>
      </p:sp>
    </p:spTree>
    <p:extLst>
      <p:ext uri="{BB962C8B-B14F-4D97-AF65-F5344CB8AC3E}">
        <p14:creationId xmlns:p14="http://schemas.microsoft.com/office/powerpoint/2010/main" val="298399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790CE94-9E38-EC46-B3B8-72A5591F71C7}"/>
              </a:ext>
            </a:extLst>
          </p:cNvPr>
          <p:cNvSpPr txBox="1"/>
          <p:nvPr/>
        </p:nvSpPr>
        <p:spPr>
          <a:xfrm>
            <a:off x="399271" y="422466"/>
            <a:ext cx="4134465" cy="523220"/>
          </a:xfrm>
          <a:prstGeom prst="rect">
            <a:avLst/>
          </a:prstGeom>
          <a:noFill/>
        </p:spPr>
        <p:txBody>
          <a:bodyPr wrap="none" rtlCol="0">
            <a:spAutoFit/>
          </a:bodyPr>
          <a:lstStyle/>
          <a:p>
            <a:r>
              <a:rPr kumimoji="1" lang="zh-CN" altLang="en-US" sz="2800" dirty="0">
                <a:solidFill>
                  <a:schemeClr val="bg1"/>
                </a:solidFill>
              </a:rPr>
              <a:t>与补给站分布的相关因素</a:t>
            </a:r>
          </a:p>
        </p:txBody>
      </p:sp>
      <p:grpSp>
        <p:nvGrpSpPr>
          <p:cNvPr id="70" name="组合 69">
            <a:extLst>
              <a:ext uri="{FF2B5EF4-FFF2-40B4-BE49-F238E27FC236}">
                <a16:creationId xmlns:a16="http://schemas.microsoft.com/office/drawing/2014/main" id="{72585FF6-3F1A-944C-BC7B-77AFCF6A2DF4}"/>
              </a:ext>
            </a:extLst>
          </p:cNvPr>
          <p:cNvGrpSpPr/>
          <p:nvPr/>
        </p:nvGrpSpPr>
        <p:grpSpPr>
          <a:xfrm>
            <a:off x="971915" y="1927730"/>
            <a:ext cx="6645275" cy="3869690"/>
            <a:chOff x="1969442" y="2027482"/>
            <a:chExt cx="6645275" cy="3869690"/>
          </a:xfrm>
        </p:grpSpPr>
        <p:grpSp>
          <p:nvGrpSpPr>
            <p:cNvPr id="47" name="Group 1">
              <a:extLst>
                <a:ext uri="{FF2B5EF4-FFF2-40B4-BE49-F238E27FC236}">
                  <a16:creationId xmlns:a16="http://schemas.microsoft.com/office/drawing/2014/main" id="{47129BF9-2EC2-E348-9C84-3E026BB3F0BA}"/>
                </a:ext>
              </a:extLst>
            </p:cNvPr>
            <p:cNvGrpSpPr/>
            <p:nvPr/>
          </p:nvGrpSpPr>
          <p:grpSpPr>
            <a:xfrm flipH="1">
              <a:off x="1969442" y="2027482"/>
              <a:ext cx="6645275" cy="3869690"/>
              <a:chOff x="2838056" y="1250264"/>
              <a:chExt cx="6292517" cy="4735020"/>
            </a:xfrm>
          </p:grpSpPr>
          <p:sp>
            <p:nvSpPr>
              <p:cNvPr id="48" name="Rectangle 49">
                <a:extLst>
                  <a:ext uri="{FF2B5EF4-FFF2-40B4-BE49-F238E27FC236}">
                    <a16:creationId xmlns:a16="http://schemas.microsoft.com/office/drawing/2014/main" id="{45F4E926-9E24-B241-8E26-0BDCCA2AD88F}"/>
                  </a:ext>
                </a:extLst>
              </p:cNvPr>
              <p:cNvSpPr/>
              <p:nvPr/>
            </p:nvSpPr>
            <p:spPr bwMode="auto">
              <a:xfrm>
                <a:off x="6349183" y="4836105"/>
                <a:ext cx="2780613" cy="1149179"/>
              </a:xfrm>
              <a:prstGeom prst="rect">
                <a:avLst/>
              </a:prstGeom>
              <a:solidFill>
                <a:srgbClr val="272F42"/>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49" name="Rectangle 50">
                <a:extLst>
                  <a:ext uri="{FF2B5EF4-FFF2-40B4-BE49-F238E27FC236}">
                    <a16:creationId xmlns:a16="http://schemas.microsoft.com/office/drawing/2014/main" id="{A4C66BCD-83DC-154F-8BE3-70121955636C}"/>
                  </a:ext>
                </a:extLst>
              </p:cNvPr>
              <p:cNvSpPr/>
              <p:nvPr/>
            </p:nvSpPr>
            <p:spPr bwMode="auto">
              <a:xfrm>
                <a:off x="3868940" y="3816551"/>
                <a:ext cx="1380701" cy="172731"/>
              </a:xfrm>
              <a:prstGeom prst="rect">
                <a:avLst/>
              </a:prstGeom>
              <a:solidFill>
                <a:srgbClr val="272F42"/>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50" name="Freeform: Shape 51">
                <a:extLst>
                  <a:ext uri="{FF2B5EF4-FFF2-40B4-BE49-F238E27FC236}">
                    <a16:creationId xmlns:a16="http://schemas.microsoft.com/office/drawing/2014/main" id="{F344FF19-2A3B-F142-9504-A5529490C038}"/>
                  </a:ext>
                </a:extLst>
              </p:cNvPr>
              <p:cNvSpPr/>
              <p:nvPr/>
            </p:nvSpPr>
            <p:spPr bwMode="auto">
              <a:xfrm>
                <a:off x="5249642" y="3816551"/>
                <a:ext cx="1099447" cy="2168733"/>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rgbClr val="272F42">
                  <a:lumMod val="60000"/>
                  <a:lumOff val="40000"/>
                  <a:alpha val="82000"/>
                </a:srgbClr>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51" name="Oval 52">
                <a:extLst>
                  <a:ext uri="{FF2B5EF4-FFF2-40B4-BE49-F238E27FC236}">
                    <a16:creationId xmlns:a16="http://schemas.microsoft.com/office/drawing/2014/main" id="{5795826A-E514-E24F-A3AE-27A74B29F57D}"/>
                  </a:ext>
                </a:extLst>
              </p:cNvPr>
              <p:cNvSpPr/>
              <p:nvPr/>
            </p:nvSpPr>
            <p:spPr>
              <a:xfrm flipH="1">
                <a:off x="7607942" y="4836486"/>
                <a:ext cx="1148797" cy="1148797"/>
              </a:xfrm>
              <a:prstGeom prst="ellipse">
                <a:avLst/>
              </a:prstGeom>
              <a:solidFill>
                <a:srgbClr val="272F42"/>
              </a:soli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sp>
            <p:nvSpPr>
              <p:cNvPr id="52" name="Rectangle 43">
                <a:extLst>
                  <a:ext uri="{FF2B5EF4-FFF2-40B4-BE49-F238E27FC236}">
                    <a16:creationId xmlns:a16="http://schemas.microsoft.com/office/drawing/2014/main" id="{38783EB8-F1C0-D340-8366-9533415CE5CA}"/>
                  </a:ext>
                </a:extLst>
              </p:cNvPr>
              <p:cNvSpPr/>
              <p:nvPr/>
            </p:nvSpPr>
            <p:spPr bwMode="auto">
              <a:xfrm>
                <a:off x="6349183" y="3644192"/>
                <a:ext cx="2781390" cy="1149179"/>
              </a:xfrm>
              <a:prstGeom prst="rect">
                <a:avLst/>
              </a:prstGeom>
              <a:solidFill>
                <a:srgbClr val="272F42"/>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chemeClr val="bg1"/>
                  </a:solidFill>
                  <a:effectLst/>
                  <a:uLnTx/>
                  <a:uFillTx/>
                  <a:latin typeface="微软雅黑"/>
                  <a:ea typeface="微软雅黑"/>
                  <a:cs typeface="+mn-ea"/>
                  <a:sym typeface="+mn-lt"/>
                </a:endParaRPr>
              </a:p>
            </p:txBody>
          </p:sp>
          <p:sp>
            <p:nvSpPr>
              <p:cNvPr id="53" name="Rectangle 44">
                <a:extLst>
                  <a:ext uri="{FF2B5EF4-FFF2-40B4-BE49-F238E27FC236}">
                    <a16:creationId xmlns:a16="http://schemas.microsoft.com/office/drawing/2014/main" id="{60DB1F91-0CC2-4646-A973-094BABDBBDA9}"/>
                  </a:ext>
                </a:extLst>
              </p:cNvPr>
              <p:cNvSpPr/>
              <p:nvPr/>
            </p:nvSpPr>
            <p:spPr bwMode="auto">
              <a:xfrm>
                <a:off x="3868940" y="3624629"/>
                <a:ext cx="1380701" cy="178214"/>
              </a:xfrm>
              <a:prstGeom prst="rect">
                <a:avLst/>
              </a:prstGeom>
              <a:solidFill>
                <a:srgbClr val="272F42"/>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54" name="Freeform: Shape 45">
                <a:extLst>
                  <a:ext uri="{FF2B5EF4-FFF2-40B4-BE49-F238E27FC236}">
                    <a16:creationId xmlns:a16="http://schemas.microsoft.com/office/drawing/2014/main" id="{B1426ED8-384A-DB4A-9BDF-8CD28F1D527C}"/>
                  </a:ext>
                </a:extLst>
              </p:cNvPr>
              <p:cNvSpPr/>
              <p:nvPr/>
            </p:nvSpPr>
            <p:spPr bwMode="auto">
              <a:xfrm>
                <a:off x="5249642" y="3624629"/>
                <a:ext cx="1099447" cy="1167990"/>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rgbClr val="272F42">
                  <a:lumMod val="60000"/>
                  <a:lumOff val="40000"/>
                  <a:alpha val="82000"/>
                </a:srgbClr>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55" name="Oval 46">
                <a:extLst>
                  <a:ext uri="{FF2B5EF4-FFF2-40B4-BE49-F238E27FC236}">
                    <a16:creationId xmlns:a16="http://schemas.microsoft.com/office/drawing/2014/main" id="{DAEFFE8A-2DD1-7048-ADB7-015BD4D9FCB3}"/>
                  </a:ext>
                </a:extLst>
              </p:cNvPr>
              <p:cNvSpPr/>
              <p:nvPr/>
            </p:nvSpPr>
            <p:spPr>
              <a:xfrm flipH="1">
                <a:off x="7607942" y="3644301"/>
                <a:ext cx="1148797" cy="1148796"/>
              </a:xfrm>
              <a:prstGeom prst="ellipse">
                <a:avLst/>
              </a:prstGeom>
              <a:solidFill>
                <a:srgbClr val="272F42"/>
              </a:soli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sp>
            <p:nvSpPr>
              <p:cNvPr id="56" name="Rectangle 37">
                <a:extLst>
                  <a:ext uri="{FF2B5EF4-FFF2-40B4-BE49-F238E27FC236}">
                    <a16:creationId xmlns:a16="http://schemas.microsoft.com/office/drawing/2014/main" id="{D9D2CD45-A440-8F47-8180-3CE4BE5712F6}"/>
                  </a:ext>
                </a:extLst>
              </p:cNvPr>
              <p:cNvSpPr/>
              <p:nvPr/>
            </p:nvSpPr>
            <p:spPr bwMode="auto">
              <a:xfrm>
                <a:off x="6349183" y="2448393"/>
                <a:ext cx="2780613" cy="1146071"/>
              </a:xfrm>
              <a:prstGeom prst="rect">
                <a:avLst/>
              </a:prstGeom>
              <a:solidFill>
                <a:srgbClr val="0B5F84"/>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微软雅黑"/>
                  <a:ea typeface="微软雅黑"/>
                  <a:cs typeface="+mn-ea"/>
                  <a:sym typeface="+mn-lt"/>
                </a:endParaRPr>
              </a:p>
            </p:txBody>
          </p:sp>
          <p:sp>
            <p:nvSpPr>
              <p:cNvPr id="57" name="Rectangle 38">
                <a:extLst>
                  <a:ext uri="{FF2B5EF4-FFF2-40B4-BE49-F238E27FC236}">
                    <a16:creationId xmlns:a16="http://schemas.microsoft.com/office/drawing/2014/main" id="{CDD63858-70FD-244F-8623-CD8A3EF888FA}"/>
                  </a:ext>
                </a:extLst>
              </p:cNvPr>
              <p:cNvSpPr/>
              <p:nvPr/>
            </p:nvSpPr>
            <p:spPr bwMode="auto">
              <a:xfrm>
                <a:off x="3868940" y="3438190"/>
                <a:ext cx="1380701" cy="172731"/>
              </a:xfrm>
              <a:prstGeom prst="rect">
                <a:avLst/>
              </a:prstGeom>
              <a:solidFill>
                <a:srgbClr val="0B5F84"/>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58" name="Freeform: Shape 39">
                <a:extLst>
                  <a:ext uri="{FF2B5EF4-FFF2-40B4-BE49-F238E27FC236}">
                    <a16:creationId xmlns:a16="http://schemas.microsoft.com/office/drawing/2014/main" id="{7C0F8BE0-7661-4649-B419-EC0DD229D2C9}"/>
                  </a:ext>
                </a:extLst>
              </p:cNvPr>
              <p:cNvSpPr/>
              <p:nvPr/>
            </p:nvSpPr>
            <p:spPr bwMode="auto">
              <a:xfrm>
                <a:off x="5249642" y="2448413"/>
                <a:ext cx="1099447" cy="1162506"/>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rgbClr val="0B5F84">
                  <a:lumMod val="60000"/>
                  <a:lumOff val="40000"/>
                  <a:alpha val="82000"/>
                </a:srgbClr>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59" name="Rectangle 31">
                <a:extLst>
                  <a:ext uri="{FF2B5EF4-FFF2-40B4-BE49-F238E27FC236}">
                    <a16:creationId xmlns:a16="http://schemas.microsoft.com/office/drawing/2014/main" id="{8E3C1080-EEF2-2D47-BEB2-707E54708326}"/>
                  </a:ext>
                </a:extLst>
              </p:cNvPr>
              <p:cNvSpPr/>
              <p:nvPr/>
            </p:nvSpPr>
            <p:spPr bwMode="auto">
              <a:xfrm>
                <a:off x="6349183" y="1250264"/>
                <a:ext cx="2781390" cy="1149179"/>
              </a:xfrm>
              <a:prstGeom prst="rect">
                <a:avLst/>
              </a:prstGeom>
              <a:solidFill>
                <a:srgbClr val="0B5F84"/>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60" name="Rectangle 32">
                <a:extLst>
                  <a:ext uri="{FF2B5EF4-FFF2-40B4-BE49-F238E27FC236}">
                    <a16:creationId xmlns:a16="http://schemas.microsoft.com/office/drawing/2014/main" id="{4F44C93D-9FDB-1A43-84C3-F075EA9AEF44}"/>
                  </a:ext>
                </a:extLst>
              </p:cNvPr>
              <p:cNvSpPr/>
              <p:nvPr/>
            </p:nvSpPr>
            <p:spPr bwMode="auto">
              <a:xfrm>
                <a:off x="3868940" y="3251748"/>
                <a:ext cx="1380701" cy="172731"/>
              </a:xfrm>
              <a:prstGeom prst="rect">
                <a:avLst/>
              </a:prstGeom>
              <a:solidFill>
                <a:srgbClr val="0B5F84"/>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61" name="Freeform: Shape 33">
                <a:extLst>
                  <a:ext uri="{FF2B5EF4-FFF2-40B4-BE49-F238E27FC236}">
                    <a16:creationId xmlns:a16="http://schemas.microsoft.com/office/drawing/2014/main" id="{07A6D4EB-8684-2142-8CBE-FBB944A4E45F}"/>
                  </a:ext>
                </a:extLst>
              </p:cNvPr>
              <p:cNvSpPr/>
              <p:nvPr/>
            </p:nvSpPr>
            <p:spPr bwMode="auto">
              <a:xfrm>
                <a:off x="5249642" y="1250264"/>
                <a:ext cx="1099447" cy="2174215"/>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rgbClr val="0B5F84">
                  <a:lumMod val="40000"/>
                  <a:lumOff val="60000"/>
                  <a:alpha val="82000"/>
                </a:srgbClr>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62" name="Oval 34">
                <a:extLst>
                  <a:ext uri="{FF2B5EF4-FFF2-40B4-BE49-F238E27FC236}">
                    <a16:creationId xmlns:a16="http://schemas.microsoft.com/office/drawing/2014/main" id="{9FE72521-B116-064B-934C-4D75D3D463B7}"/>
                  </a:ext>
                </a:extLst>
              </p:cNvPr>
              <p:cNvSpPr/>
              <p:nvPr/>
            </p:nvSpPr>
            <p:spPr>
              <a:xfrm flipH="1">
                <a:off x="7607942" y="1250264"/>
                <a:ext cx="1148797" cy="1148796"/>
              </a:xfrm>
              <a:prstGeom prst="ellipse">
                <a:avLst/>
              </a:prstGeom>
              <a:solidFill>
                <a:srgbClr val="0B5F84"/>
              </a:soli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FFFFFF"/>
                  </a:solidFill>
                  <a:effectLst/>
                  <a:uLnTx/>
                  <a:uFillTx/>
                  <a:latin typeface="微软雅黑"/>
                  <a:ea typeface="微软雅黑"/>
                  <a:cs typeface="+mn-ea"/>
                  <a:sym typeface="+mn-lt"/>
                </a:endParaRPr>
              </a:p>
            </p:txBody>
          </p:sp>
          <p:sp>
            <p:nvSpPr>
              <p:cNvPr id="63" name="TextBox 16">
                <a:extLst>
                  <a:ext uri="{FF2B5EF4-FFF2-40B4-BE49-F238E27FC236}">
                    <a16:creationId xmlns:a16="http://schemas.microsoft.com/office/drawing/2014/main" id="{4B81876D-2C61-B345-88F5-41706E19B0AE}"/>
                  </a:ext>
                </a:extLst>
              </p:cNvPr>
              <p:cNvSpPr txBox="1"/>
              <p:nvPr/>
            </p:nvSpPr>
            <p:spPr>
              <a:xfrm flipH="1">
                <a:off x="6479712" y="1592796"/>
                <a:ext cx="1460604" cy="558289"/>
              </a:xfrm>
              <a:prstGeom prst="rect">
                <a:avLst/>
              </a:prstGeom>
            </p:spPr>
            <p:txBody>
              <a:bodyPr wrap="none" lIns="0" tIns="0" rIns="0" bIns="0" anchor="ctr">
                <a:norm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dirty="0">
                  <a:ln>
                    <a:noFill/>
                  </a:ln>
                  <a:solidFill>
                    <a:srgbClr val="FFFFFF"/>
                  </a:solidFill>
                  <a:effectLst/>
                  <a:uLnTx/>
                  <a:uFillTx/>
                  <a:latin typeface="微软雅黑"/>
                  <a:ea typeface="微软雅黑"/>
                  <a:cs typeface="+mn-ea"/>
                  <a:sym typeface="+mn-lt"/>
                </a:endParaRPr>
              </a:p>
            </p:txBody>
          </p:sp>
          <p:sp>
            <p:nvSpPr>
              <p:cNvPr id="64" name="TextBox 17">
                <a:extLst>
                  <a:ext uri="{FF2B5EF4-FFF2-40B4-BE49-F238E27FC236}">
                    <a16:creationId xmlns:a16="http://schemas.microsoft.com/office/drawing/2014/main" id="{AB0086D3-A243-0645-AED3-8E258ECA4C08}"/>
                  </a:ext>
                </a:extLst>
              </p:cNvPr>
              <p:cNvSpPr txBox="1"/>
              <p:nvPr/>
            </p:nvSpPr>
            <p:spPr>
              <a:xfrm flipH="1">
                <a:off x="6479712" y="2772593"/>
                <a:ext cx="1440183" cy="558289"/>
              </a:xfrm>
              <a:prstGeom prst="rect">
                <a:avLst/>
              </a:prstGeom>
            </p:spPr>
            <p:txBody>
              <a:bodyPr wrap="none" lIns="0" tIns="0" rIns="0" bIns="0" anchor="ctr">
                <a:norm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1" i="0" u="none" strike="noStrike" kern="0" cap="none" spc="0" normalizeH="0" baseline="0" noProof="0" dirty="0">
                  <a:ln>
                    <a:noFill/>
                  </a:ln>
                  <a:solidFill>
                    <a:srgbClr val="FFFFFF"/>
                  </a:solidFill>
                  <a:effectLst/>
                  <a:uLnTx/>
                  <a:uFillTx/>
                  <a:latin typeface="微软雅黑"/>
                  <a:ea typeface="微软雅黑"/>
                  <a:cs typeface="+mn-ea"/>
                  <a:sym typeface="+mn-lt"/>
                </a:endParaRPr>
              </a:p>
            </p:txBody>
          </p:sp>
          <p:sp>
            <p:nvSpPr>
              <p:cNvPr id="65" name="TextBox 18">
                <a:extLst>
                  <a:ext uri="{FF2B5EF4-FFF2-40B4-BE49-F238E27FC236}">
                    <a16:creationId xmlns:a16="http://schemas.microsoft.com/office/drawing/2014/main" id="{3894C2D5-CC11-4B49-94B2-9EAC63E3C6A2}"/>
                  </a:ext>
                </a:extLst>
              </p:cNvPr>
              <p:cNvSpPr txBox="1"/>
              <p:nvPr/>
            </p:nvSpPr>
            <p:spPr>
              <a:xfrm flipH="1">
                <a:off x="7092500" y="3927818"/>
                <a:ext cx="1236072" cy="558289"/>
              </a:xfrm>
              <a:prstGeom prst="rect">
                <a:avLst/>
              </a:prstGeom>
            </p:spPr>
            <p:txBody>
              <a:bodyPr wrap="none" lIns="0" tIns="0" rIns="0" bIns="0" anchor="ctr">
                <a:normAutofit/>
              </a:bodyPr>
              <a:lstStyle/>
              <a:p>
                <a:r>
                  <a:rPr kumimoji="1" lang="zh-CN" altLang="en-US" sz="2400" dirty="0">
                    <a:solidFill>
                      <a:schemeClr val="bg1"/>
                    </a:solidFill>
                  </a:rPr>
                  <a:t>城市功能区</a:t>
                </a:r>
              </a:p>
            </p:txBody>
          </p:sp>
          <p:sp>
            <p:nvSpPr>
              <p:cNvPr id="66" name="TextBox 19">
                <a:extLst>
                  <a:ext uri="{FF2B5EF4-FFF2-40B4-BE49-F238E27FC236}">
                    <a16:creationId xmlns:a16="http://schemas.microsoft.com/office/drawing/2014/main" id="{7881524A-D60B-9947-9316-2D4BC04B8996}"/>
                  </a:ext>
                </a:extLst>
              </p:cNvPr>
              <p:cNvSpPr txBox="1"/>
              <p:nvPr/>
            </p:nvSpPr>
            <p:spPr>
              <a:xfrm flipH="1">
                <a:off x="7173690" y="5131549"/>
                <a:ext cx="845013" cy="558289"/>
              </a:xfrm>
              <a:prstGeom prst="rect">
                <a:avLst/>
              </a:prstGeom>
            </p:spPr>
            <p:txBody>
              <a:bodyPr wrap="none" lIns="0" tIns="0" rIns="0" bIns="0" anchor="ctr">
                <a:norm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b="1" kern="0" dirty="0">
                    <a:solidFill>
                      <a:srgbClr val="FFFFFF"/>
                    </a:solidFill>
                    <a:latin typeface="微软雅黑"/>
                    <a:ea typeface="微软雅黑"/>
                    <a:cs typeface="+mn-ea"/>
                    <a:sym typeface="+mn-lt"/>
                  </a:rPr>
                  <a:t>……</a:t>
                </a:r>
                <a:endParaRPr kumimoji="0" lang="zh-CN" altLang="en-US" sz="1400" b="1" i="0" u="none" strike="noStrike" kern="0" cap="none" spc="0" normalizeH="0" baseline="0" noProof="0" dirty="0">
                  <a:ln>
                    <a:noFill/>
                  </a:ln>
                  <a:solidFill>
                    <a:srgbClr val="FFFFFF"/>
                  </a:solidFill>
                  <a:effectLst/>
                  <a:uLnTx/>
                  <a:uFillTx/>
                  <a:latin typeface="微软雅黑"/>
                  <a:ea typeface="微软雅黑"/>
                  <a:cs typeface="+mn-ea"/>
                  <a:sym typeface="+mn-lt"/>
                </a:endParaRPr>
              </a:p>
            </p:txBody>
          </p:sp>
          <p:sp>
            <p:nvSpPr>
              <p:cNvPr id="67" name="Freeform: Shape 27">
                <a:extLst>
                  <a:ext uri="{FF2B5EF4-FFF2-40B4-BE49-F238E27FC236}">
                    <a16:creationId xmlns:a16="http://schemas.microsoft.com/office/drawing/2014/main" id="{BF790C56-F305-F941-A042-5CD07017A7F9}"/>
                  </a:ext>
                </a:extLst>
              </p:cNvPr>
              <p:cNvSpPr/>
              <p:nvPr/>
            </p:nvSpPr>
            <p:spPr bwMode="auto">
              <a:xfrm rot="5400000" flipH="1">
                <a:off x="2528593" y="3054971"/>
                <a:ext cx="1755662" cy="1136735"/>
              </a:xfrm>
              <a:custGeom>
                <a:avLst/>
                <a:gdLst>
                  <a:gd name="T0" fmla="*/ 260 w 520"/>
                  <a:gd name="T1" fmla="*/ 261 h 261"/>
                  <a:gd name="T2" fmla="*/ 0 w 520"/>
                  <a:gd name="T3" fmla="*/ 0 h 261"/>
                  <a:gd name="T4" fmla="*/ 520 w 520"/>
                  <a:gd name="T5" fmla="*/ 0 h 261"/>
                  <a:gd name="T6" fmla="*/ 260 w 520"/>
                  <a:gd name="T7" fmla="*/ 261 h 261"/>
                </a:gdLst>
                <a:ahLst/>
                <a:cxnLst>
                  <a:cxn ang="0">
                    <a:pos x="T0" y="T1"/>
                  </a:cxn>
                  <a:cxn ang="0">
                    <a:pos x="T2" y="T3"/>
                  </a:cxn>
                  <a:cxn ang="0">
                    <a:pos x="T4" y="T5"/>
                  </a:cxn>
                  <a:cxn ang="0">
                    <a:pos x="T6" y="T7"/>
                  </a:cxn>
                </a:cxnLst>
                <a:rect l="0" t="0" r="r" b="b"/>
                <a:pathLst>
                  <a:path w="520" h="261">
                    <a:moveTo>
                      <a:pt x="260" y="261"/>
                    </a:moveTo>
                    <a:lnTo>
                      <a:pt x="0" y="0"/>
                    </a:lnTo>
                    <a:lnTo>
                      <a:pt x="520" y="0"/>
                    </a:lnTo>
                    <a:lnTo>
                      <a:pt x="260" y="261"/>
                    </a:lnTo>
                    <a:close/>
                  </a:path>
                </a:pathLst>
              </a:custGeom>
              <a:solidFill>
                <a:srgbClr val="272F42"/>
              </a:solidFill>
              <a:ln>
                <a:noFill/>
              </a:ln>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grpSp>
        <p:sp>
          <p:nvSpPr>
            <p:cNvPr id="68" name="矩形 67">
              <a:extLst>
                <a:ext uri="{FF2B5EF4-FFF2-40B4-BE49-F238E27FC236}">
                  <a16:creationId xmlns:a16="http://schemas.microsoft.com/office/drawing/2014/main" id="{99E5F083-66DF-9E41-AD6A-31DBC7CFC947}"/>
                </a:ext>
              </a:extLst>
            </p:cNvPr>
            <p:cNvSpPr/>
            <p:nvPr/>
          </p:nvSpPr>
          <p:spPr>
            <a:xfrm>
              <a:off x="2761808" y="2311008"/>
              <a:ext cx="1723549" cy="461665"/>
            </a:xfrm>
            <a:prstGeom prst="rect">
              <a:avLst/>
            </a:prstGeom>
          </p:spPr>
          <p:txBody>
            <a:bodyPr wrap="none">
              <a:spAutoFit/>
            </a:bodyPr>
            <a:lstStyle/>
            <a:p>
              <a:r>
                <a:rPr kumimoji="1" lang="zh-CN" altLang="en-US" sz="2400" dirty="0">
                  <a:solidFill>
                    <a:schemeClr val="bg1"/>
                  </a:solidFill>
                </a:rPr>
                <a:t>道路车流量</a:t>
              </a:r>
              <a:endParaRPr kumimoji="1" lang="en-US" altLang="zh-CN" sz="2400" dirty="0">
                <a:solidFill>
                  <a:schemeClr val="bg1"/>
                </a:solidFill>
              </a:endParaRPr>
            </a:p>
          </p:txBody>
        </p:sp>
        <p:sp>
          <p:nvSpPr>
            <p:cNvPr id="69" name="矩形 68">
              <a:extLst>
                <a:ext uri="{FF2B5EF4-FFF2-40B4-BE49-F238E27FC236}">
                  <a16:creationId xmlns:a16="http://schemas.microsoft.com/office/drawing/2014/main" id="{F3147F62-9836-8A47-8F16-711F3AC6163C}"/>
                </a:ext>
              </a:extLst>
            </p:cNvPr>
            <p:cNvSpPr/>
            <p:nvPr/>
          </p:nvSpPr>
          <p:spPr>
            <a:xfrm>
              <a:off x="2825440" y="3242039"/>
              <a:ext cx="1415772" cy="461665"/>
            </a:xfrm>
            <a:prstGeom prst="rect">
              <a:avLst/>
            </a:prstGeom>
          </p:spPr>
          <p:txBody>
            <a:bodyPr wrap="none">
              <a:spAutoFit/>
            </a:bodyPr>
            <a:lstStyle/>
            <a:p>
              <a:r>
                <a:rPr kumimoji="1" lang="zh-CN" altLang="en-US" sz="2400" dirty="0">
                  <a:solidFill>
                    <a:schemeClr val="bg1"/>
                  </a:solidFill>
                </a:rPr>
                <a:t>人口密度</a:t>
              </a:r>
              <a:endParaRPr kumimoji="1" lang="en-US" altLang="zh-CN" sz="2000" dirty="0">
                <a:solidFill>
                  <a:schemeClr val="bg1"/>
                </a:solidFill>
              </a:endParaRPr>
            </a:p>
          </p:txBody>
        </p:sp>
      </p:grpSp>
      <p:cxnSp>
        <p:nvCxnSpPr>
          <p:cNvPr id="71" name="直接连接符 2">
            <a:extLst>
              <a:ext uri="{FF2B5EF4-FFF2-40B4-BE49-F238E27FC236}">
                <a16:creationId xmlns:a16="http://schemas.microsoft.com/office/drawing/2014/main" id="{FE1173AC-ED8F-FC42-9AEF-5CDDAF67F8E6}"/>
              </a:ext>
            </a:extLst>
          </p:cNvPr>
          <p:cNvCxnSpPr>
            <a:cxnSpLocks/>
          </p:cNvCxnSpPr>
          <p:nvPr/>
        </p:nvCxnSpPr>
        <p:spPr>
          <a:xfrm>
            <a:off x="7888681" y="2888049"/>
            <a:ext cx="3282796" cy="0"/>
          </a:xfrm>
          <a:prstGeom prst="line">
            <a:avLst/>
          </a:prstGeom>
        </p:spPr>
        <p:style>
          <a:lnRef idx="1">
            <a:schemeClr val="accent5"/>
          </a:lnRef>
          <a:fillRef idx="0">
            <a:schemeClr val="accent5"/>
          </a:fillRef>
          <a:effectRef idx="0">
            <a:schemeClr val="accent5"/>
          </a:effectRef>
          <a:fontRef idx="minor">
            <a:schemeClr val="tx1"/>
          </a:fontRef>
        </p:style>
      </p:cxnSp>
      <p:sp>
        <p:nvSpPr>
          <p:cNvPr id="72" name="文本框 71">
            <a:extLst>
              <a:ext uri="{FF2B5EF4-FFF2-40B4-BE49-F238E27FC236}">
                <a16:creationId xmlns:a16="http://schemas.microsoft.com/office/drawing/2014/main" id="{4909CDDD-5C32-E943-81B2-6C2915FB441F}"/>
              </a:ext>
            </a:extLst>
          </p:cNvPr>
          <p:cNvSpPr txBox="1"/>
          <p:nvPr/>
        </p:nvSpPr>
        <p:spPr>
          <a:xfrm>
            <a:off x="8629831" y="2466038"/>
            <a:ext cx="2271776" cy="400110"/>
          </a:xfrm>
          <a:prstGeom prst="rect">
            <a:avLst/>
          </a:prstGeom>
          <a:noFill/>
        </p:spPr>
        <p:txBody>
          <a:bodyPr wrap="none" rtlCol="0">
            <a:spAutoFit/>
          </a:bodyPr>
          <a:lstStyle/>
          <a:p>
            <a:r>
              <a:rPr kumimoji="1" lang="en-US" altLang="zh-CN" sz="2000" dirty="0"/>
              <a:t>Google</a:t>
            </a:r>
            <a:r>
              <a:rPr kumimoji="1" lang="zh-CN" altLang="en-US" sz="2000" dirty="0"/>
              <a:t>地图路网图</a:t>
            </a:r>
          </a:p>
        </p:txBody>
      </p:sp>
      <p:cxnSp>
        <p:nvCxnSpPr>
          <p:cNvPr id="73" name="直接连接符 2">
            <a:extLst>
              <a:ext uri="{FF2B5EF4-FFF2-40B4-BE49-F238E27FC236}">
                <a16:creationId xmlns:a16="http://schemas.microsoft.com/office/drawing/2014/main" id="{E974F02D-6F83-124E-9DCF-A99BEF5AEBB3}"/>
              </a:ext>
            </a:extLst>
          </p:cNvPr>
          <p:cNvCxnSpPr>
            <a:cxnSpLocks/>
          </p:cNvCxnSpPr>
          <p:nvPr/>
        </p:nvCxnSpPr>
        <p:spPr>
          <a:xfrm>
            <a:off x="7888681" y="3885155"/>
            <a:ext cx="3282796" cy="0"/>
          </a:xfrm>
          <a:prstGeom prst="line">
            <a:avLst/>
          </a:prstGeom>
        </p:spPr>
        <p:style>
          <a:lnRef idx="1">
            <a:schemeClr val="accent5"/>
          </a:lnRef>
          <a:fillRef idx="0">
            <a:schemeClr val="accent5"/>
          </a:fillRef>
          <a:effectRef idx="0">
            <a:schemeClr val="accent5"/>
          </a:effectRef>
          <a:fontRef idx="minor">
            <a:schemeClr val="tx1"/>
          </a:fontRef>
        </p:style>
      </p:cxnSp>
      <p:sp>
        <p:nvSpPr>
          <p:cNvPr id="74" name="文本框 73">
            <a:extLst>
              <a:ext uri="{FF2B5EF4-FFF2-40B4-BE49-F238E27FC236}">
                <a16:creationId xmlns:a16="http://schemas.microsoft.com/office/drawing/2014/main" id="{CA138B5C-172A-FD4B-9080-E994C5DA3B02}"/>
              </a:ext>
            </a:extLst>
          </p:cNvPr>
          <p:cNvSpPr txBox="1"/>
          <p:nvPr/>
        </p:nvSpPr>
        <p:spPr>
          <a:xfrm>
            <a:off x="8629831" y="3488816"/>
            <a:ext cx="1980029" cy="400110"/>
          </a:xfrm>
          <a:prstGeom prst="rect">
            <a:avLst/>
          </a:prstGeom>
          <a:noFill/>
        </p:spPr>
        <p:txBody>
          <a:bodyPr wrap="none" rtlCol="0">
            <a:spAutoFit/>
          </a:bodyPr>
          <a:lstStyle/>
          <a:p>
            <a:r>
              <a:rPr kumimoji="1" lang="zh-CN" altLang="en-US" sz="2000" dirty="0"/>
              <a:t>百度地图热力图</a:t>
            </a:r>
          </a:p>
        </p:txBody>
      </p:sp>
      <p:cxnSp>
        <p:nvCxnSpPr>
          <p:cNvPr id="75" name="直接连接符 2">
            <a:extLst>
              <a:ext uri="{FF2B5EF4-FFF2-40B4-BE49-F238E27FC236}">
                <a16:creationId xmlns:a16="http://schemas.microsoft.com/office/drawing/2014/main" id="{52F2326B-76D3-9B4C-B9DF-15A9ADD7C1F8}"/>
              </a:ext>
            </a:extLst>
          </p:cNvPr>
          <p:cNvCxnSpPr>
            <a:cxnSpLocks/>
          </p:cNvCxnSpPr>
          <p:nvPr/>
        </p:nvCxnSpPr>
        <p:spPr>
          <a:xfrm>
            <a:off x="7938558" y="4822716"/>
            <a:ext cx="3232919" cy="0"/>
          </a:xfrm>
          <a:prstGeom prst="line">
            <a:avLst/>
          </a:prstGeom>
        </p:spPr>
        <p:style>
          <a:lnRef idx="1">
            <a:schemeClr val="accent5"/>
          </a:lnRef>
          <a:fillRef idx="0">
            <a:schemeClr val="accent5"/>
          </a:fillRef>
          <a:effectRef idx="0">
            <a:schemeClr val="accent5"/>
          </a:effectRef>
          <a:fontRef idx="minor">
            <a:schemeClr val="tx1"/>
          </a:fontRef>
        </p:style>
      </p:cxnSp>
      <p:sp>
        <p:nvSpPr>
          <p:cNvPr id="76" name="文本框 75">
            <a:extLst>
              <a:ext uri="{FF2B5EF4-FFF2-40B4-BE49-F238E27FC236}">
                <a16:creationId xmlns:a16="http://schemas.microsoft.com/office/drawing/2014/main" id="{7B6CC293-7A91-A146-9932-E3C3BE23E909}"/>
              </a:ext>
            </a:extLst>
          </p:cNvPr>
          <p:cNvSpPr txBox="1"/>
          <p:nvPr/>
        </p:nvSpPr>
        <p:spPr>
          <a:xfrm>
            <a:off x="8308522" y="4406849"/>
            <a:ext cx="2749471" cy="400110"/>
          </a:xfrm>
          <a:prstGeom prst="rect">
            <a:avLst/>
          </a:prstGeom>
          <a:noFill/>
        </p:spPr>
        <p:txBody>
          <a:bodyPr wrap="none" rtlCol="0">
            <a:spAutoFit/>
          </a:bodyPr>
          <a:lstStyle/>
          <a:p>
            <a:r>
              <a:rPr kumimoji="1" lang="zh-CN" altLang="en-US" sz="2000" dirty="0"/>
              <a:t>杭州市城市总体规划图</a:t>
            </a:r>
          </a:p>
        </p:txBody>
      </p:sp>
    </p:spTree>
    <p:extLst>
      <p:ext uri="{BB962C8B-B14F-4D97-AF65-F5344CB8AC3E}">
        <p14:creationId xmlns:p14="http://schemas.microsoft.com/office/powerpoint/2010/main" val="226693238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45166" y="1578308"/>
            <a:ext cx="5728252" cy="2554545"/>
          </a:xfrm>
          <a:prstGeom prst="rect">
            <a:avLst/>
          </a:prstGeom>
        </p:spPr>
        <p:txBody>
          <a:bodyPr wrap="square">
            <a:spAutoFit/>
          </a:bodyPr>
          <a:lstStyle/>
          <a:p>
            <a:r>
              <a:rPr lang="zh-CN" altLang="en-US" sz="1600" dirty="0">
                <a:latin typeface="宋体" panose="02010600030101010101" pitchFamily="2" charset="-122"/>
                <a:ea typeface="宋体" panose="02010600030101010101" pitchFamily="2" charset="-122"/>
              </a:rPr>
              <a:t>在城市中，我们分析充电桩地理位置上的需求分布，基于一些文献，认为同加油站类似，道路车流量对充电桩的分布有较大的影响作用。</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车流量越大，则充电桩的需求量也越大，而交通路网图越密集的地方，车流量往往越大，故我们通过交通路网图的密集程度来判断充电桩在地理位置上的需求分布。</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在我们的图像上，越宽大的路，像素点越多，反映出车流量也越大。</a:t>
            </a:r>
          </a:p>
        </p:txBody>
      </p:sp>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143000" y="360910"/>
            <a:ext cx="2492990" cy="646331"/>
          </a:xfrm>
          <a:prstGeom prst="rect">
            <a:avLst/>
          </a:prstGeom>
          <a:noFill/>
        </p:spPr>
        <p:txBody>
          <a:bodyPr wrap="none" rtlCol="0">
            <a:spAutoFit/>
          </a:bodyPr>
          <a:lstStyle/>
          <a:p>
            <a:r>
              <a:rPr lang="zh-CN" altLang="en-US" sz="3600" dirty="0">
                <a:solidFill>
                  <a:schemeClr val="bg1"/>
                </a:solidFill>
              </a:rPr>
              <a:t>交通路网图</a:t>
            </a:r>
          </a:p>
        </p:txBody>
      </p:sp>
      <p:pic>
        <p:nvPicPr>
          <p:cNvPr id="5" name="图片 4"/>
          <p:cNvPicPr>
            <a:picLocks noChangeAspect="1"/>
          </p:cNvPicPr>
          <p:nvPr/>
        </p:nvPicPr>
        <p:blipFill>
          <a:blip r:embed="rId2"/>
          <a:stretch>
            <a:fillRect/>
          </a:stretch>
        </p:blipFill>
        <p:spPr>
          <a:xfrm>
            <a:off x="7227625" y="360911"/>
            <a:ext cx="4345985" cy="2769916"/>
          </a:xfrm>
          <a:prstGeom prst="rect">
            <a:avLst/>
          </a:prstGeom>
        </p:spPr>
      </p:pic>
      <p:sp>
        <p:nvSpPr>
          <p:cNvPr id="6" name="文本框 5"/>
          <p:cNvSpPr txBox="1"/>
          <p:nvPr/>
        </p:nvSpPr>
        <p:spPr>
          <a:xfrm>
            <a:off x="8731203" y="6423439"/>
            <a:ext cx="1338828" cy="369332"/>
          </a:xfrm>
          <a:prstGeom prst="rect">
            <a:avLst/>
          </a:prstGeom>
          <a:noFill/>
        </p:spPr>
        <p:txBody>
          <a:bodyPr wrap="none" rtlCol="0">
            <a:spAutoFit/>
          </a:bodyPr>
          <a:lstStyle/>
          <a:p>
            <a:r>
              <a:rPr lang="zh-CN" altLang="en-US" dirty="0"/>
              <a:t>杭州市地图</a:t>
            </a: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7625" y="3168568"/>
            <a:ext cx="4345985" cy="3244933"/>
          </a:xfrm>
          <a:prstGeom prst="rect">
            <a:avLst/>
          </a:prstGeom>
          <a:noFill/>
          <a:ln>
            <a:noFill/>
          </a:ln>
        </p:spPr>
      </p:pic>
      <p:sp>
        <p:nvSpPr>
          <p:cNvPr id="8" name="矩形 7"/>
          <p:cNvSpPr/>
          <p:nvPr/>
        </p:nvSpPr>
        <p:spPr>
          <a:xfrm>
            <a:off x="245166" y="4484939"/>
            <a:ext cx="6096000" cy="1077218"/>
          </a:xfrm>
          <a:prstGeom prst="rect">
            <a:avLst/>
          </a:prstGeom>
        </p:spPr>
        <p:txBody>
          <a:bodyPr>
            <a:spAutoFit/>
          </a:bodyPr>
          <a:lstStyle/>
          <a:p>
            <a:r>
              <a:rPr lang="zh-CN" altLang="en-US" sz="1600" dirty="0">
                <a:latin typeface="宋体" panose="02010600030101010101" pitchFamily="2" charset="-122"/>
                <a:ea typeface="宋体" panose="02010600030101010101" pitchFamily="2" charset="-122"/>
              </a:rPr>
              <a:t>通过图像处理软件去掉一些无关的影响因素，抽离出道路骨架</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将图片处理成灰度图片</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获得了一张</a:t>
            </a:r>
            <a:r>
              <a:rPr lang="en-US" altLang="zh-CN" sz="1600" dirty="0">
                <a:latin typeface="宋体" panose="02010600030101010101" pitchFamily="2" charset="-122"/>
                <a:ea typeface="宋体" panose="02010600030101010101" pitchFamily="2" charset="-122"/>
              </a:rPr>
              <a:t>2160*1440</a:t>
            </a:r>
            <a:r>
              <a:rPr lang="zh-CN" altLang="en-US" sz="1600" dirty="0">
                <a:latin typeface="宋体" panose="02010600030101010101" pitchFamily="2" charset="-122"/>
                <a:ea typeface="宋体" panose="02010600030101010101" pitchFamily="2" charset="-122"/>
              </a:rPr>
              <a:t>像素的图像。</a:t>
            </a:r>
          </a:p>
        </p:txBody>
      </p:sp>
    </p:spTree>
    <p:extLst>
      <p:ext uri="{BB962C8B-B14F-4D97-AF65-F5344CB8AC3E}">
        <p14:creationId xmlns:p14="http://schemas.microsoft.com/office/powerpoint/2010/main" val="279278717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527785" y="391688"/>
            <a:ext cx="2236510" cy="584775"/>
          </a:xfrm>
          <a:prstGeom prst="rect">
            <a:avLst/>
          </a:prstGeom>
        </p:spPr>
        <p:txBody>
          <a:bodyPr wrap="none">
            <a:spAutoFit/>
          </a:bodyPr>
          <a:lstStyle/>
          <a:p>
            <a:r>
              <a:rPr lang="zh-CN" altLang="zh-CN"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人口热力图</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5" name="矩形 4"/>
          <p:cNvSpPr/>
          <p:nvPr/>
        </p:nvSpPr>
        <p:spPr>
          <a:xfrm>
            <a:off x="165652" y="1694870"/>
            <a:ext cx="6096000" cy="2031325"/>
          </a:xfrm>
          <a:prstGeom prst="rect">
            <a:avLst/>
          </a:prstGeom>
        </p:spPr>
        <p:txBody>
          <a:bodyPr>
            <a:spAutoFit/>
          </a:bodyPr>
          <a:lstStyle/>
          <a:p>
            <a:r>
              <a:rPr lang="zh-CN" altLang="en-US" dirty="0">
                <a:latin typeface="宋体" panose="02010600030101010101" pitchFamily="2" charset="-122"/>
                <a:ea typeface="宋体" panose="02010600030101010101" pitchFamily="2" charset="-122"/>
              </a:rPr>
              <a:t>新能源汽车的使用是与人分不开的，而给新能源汽车充电更是需要人和车一起完成。</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因此，我们可以通过人口热力图中的人口密集分布来判断充电桩的地理位置需求分布。</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人口越密集的地方，充电桩的需求越大。</a:t>
            </a:r>
          </a:p>
        </p:txBody>
      </p:sp>
      <p:pic>
        <p:nvPicPr>
          <p:cNvPr id="7" name="图片 6"/>
          <p:cNvPicPr>
            <a:picLocks noChangeAspect="1"/>
          </p:cNvPicPr>
          <p:nvPr/>
        </p:nvPicPr>
        <p:blipFill rotWithShape="1">
          <a:blip r:embed="rId2"/>
          <a:srcRect l="157" t="26335" r="303" b="28487"/>
          <a:stretch/>
        </p:blipFill>
        <p:spPr>
          <a:xfrm>
            <a:off x="8070573" y="141576"/>
            <a:ext cx="3850055" cy="3106589"/>
          </a:xfrm>
          <a:prstGeom prst="rect">
            <a:avLst/>
          </a:prstGeom>
        </p:spPr>
      </p:pic>
      <p:pic>
        <p:nvPicPr>
          <p:cNvPr id="8" name="图片 7"/>
          <p:cNvPicPr>
            <a:picLocks noChangeAspect="1"/>
          </p:cNvPicPr>
          <p:nvPr/>
        </p:nvPicPr>
        <p:blipFill>
          <a:blip r:embed="rId3"/>
          <a:stretch>
            <a:fillRect/>
          </a:stretch>
        </p:blipFill>
        <p:spPr>
          <a:xfrm>
            <a:off x="7422293" y="3370383"/>
            <a:ext cx="4498335" cy="3000600"/>
          </a:xfrm>
          <a:prstGeom prst="rect">
            <a:avLst/>
          </a:prstGeom>
        </p:spPr>
      </p:pic>
      <p:sp>
        <p:nvSpPr>
          <p:cNvPr id="9" name="文本框 8"/>
          <p:cNvSpPr txBox="1"/>
          <p:nvPr/>
        </p:nvSpPr>
        <p:spPr>
          <a:xfrm>
            <a:off x="9326186" y="6370983"/>
            <a:ext cx="1338828" cy="369332"/>
          </a:xfrm>
          <a:prstGeom prst="rect">
            <a:avLst/>
          </a:prstGeom>
          <a:noFill/>
        </p:spPr>
        <p:txBody>
          <a:bodyPr wrap="none" rtlCol="0">
            <a:spAutoFit/>
          </a:bodyPr>
          <a:lstStyle/>
          <a:p>
            <a:r>
              <a:rPr lang="zh-CN" altLang="en-US" dirty="0"/>
              <a:t>人口热力图</a:t>
            </a:r>
          </a:p>
        </p:txBody>
      </p:sp>
      <p:sp>
        <p:nvSpPr>
          <p:cNvPr id="10" name="矩形 9"/>
          <p:cNvSpPr/>
          <p:nvPr/>
        </p:nvSpPr>
        <p:spPr>
          <a:xfrm>
            <a:off x="124837" y="4048809"/>
            <a:ext cx="6096000" cy="2322174"/>
          </a:xfrm>
          <a:prstGeom prst="rect">
            <a:avLst/>
          </a:prstGeom>
        </p:spPr>
        <p:txBody>
          <a:bodyPr>
            <a:spAutoFit/>
          </a:bodyPr>
          <a:lstStyle/>
          <a:p>
            <a:pPr indent="304800" algn="just">
              <a:lnSpc>
                <a:spcPct val="115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在对图像进行处理时，我们主要采用了图层叠加的方法，我们分别获取了正午</a:t>
            </a:r>
            <a:r>
              <a:rPr lang="en-US" altLang="zh-CN" kern="100" dirty="0">
                <a:latin typeface="Calibri" panose="020F0502020204030204" pitchFamily="34" charset="0"/>
                <a:ea typeface="宋体" panose="02010600030101010101" pitchFamily="2" charset="-122"/>
                <a:cs typeface="Times New Roman" panose="02020603050405020304" pitchFamily="18" charset="0"/>
              </a:rPr>
              <a:t>12</a:t>
            </a:r>
            <a:r>
              <a:rPr lang="zh-CN" altLang="zh-CN" kern="100" dirty="0">
                <a:latin typeface="Calibri" panose="020F0502020204030204" pitchFamily="34" charset="0"/>
                <a:ea typeface="宋体" panose="02010600030101010101" pitchFamily="2" charset="-122"/>
                <a:cs typeface="Times New Roman" panose="02020603050405020304" pitchFamily="18" charset="0"/>
              </a:rPr>
              <a:t>点和午夜</a:t>
            </a:r>
            <a:r>
              <a:rPr lang="en-US" altLang="zh-CN" kern="100" dirty="0">
                <a:latin typeface="Calibri" panose="020F0502020204030204" pitchFamily="34" charset="0"/>
                <a:ea typeface="宋体" panose="02010600030101010101" pitchFamily="2" charset="-122"/>
                <a:cs typeface="Times New Roman" panose="02020603050405020304" pitchFamily="18" charset="0"/>
              </a:rPr>
              <a:t>12</a:t>
            </a:r>
            <a:r>
              <a:rPr lang="zh-CN" altLang="zh-CN" kern="100" dirty="0">
                <a:latin typeface="Calibri" panose="020F0502020204030204" pitchFamily="34" charset="0"/>
                <a:ea typeface="宋体" panose="02010600030101010101" pitchFamily="2" charset="-122"/>
                <a:cs typeface="Times New Roman" panose="02020603050405020304" pitchFamily="18" charset="0"/>
              </a:rPr>
              <a:t>点的人口热力图，处理成灰度图后，对每个像素逐一取了灰度的平均值，获得了人口热力图层。接下来，要将之前得到的交通路网图层与人口热力图层叠加，我们使用了最大化叠加的方法，对两张图片对应的每一个像素点逐一比较，选取较大的灰度值作为合成图片该点的灰度值。</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1011288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17416" y="322114"/>
            <a:ext cx="3057247"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城市功能区划图</a:t>
            </a:r>
            <a:endParaRPr lang="zh-CN" altLang="en-US" sz="3200" dirty="0">
              <a:solidFill>
                <a:schemeClr val="bg1"/>
              </a:solidFill>
              <a:latin typeface="华文细黑" panose="02010600040101010101" pitchFamily="2" charset="-122"/>
              <a:ea typeface="华文细黑"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3134" y="1755410"/>
            <a:ext cx="6152323" cy="4353157"/>
          </a:xfrm>
          <a:prstGeom prst="rect">
            <a:avLst/>
          </a:prstGeom>
        </p:spPr>
      </p:pic>
      <p:sp>
        <p:nvSpPr>
          <p:cNvPr id="8" name="矩形 7"/>
          <p:cNvSpPr/>
          <p:nvPr/>
        </p:nvSpPr>
        <p:spPr>
          <a:xfrm>
            <a:off x="225287" y="2143036"/>
            <a:ext cx="6096000" cy="2308324"/>
          </a:xfrm>
          <a:prstGeom prst="rect">
            <a:avLst/>
          </a:prstGeom>
        </p:spPr>
        <p:txBody>
          <a:bodyPr>
            <a:spAutoFit/>
          </a:bodyPr>
          <a:lstStyle/>
          <a:p>
            <a:r>
              <a:rPr lang="zh-CN" altLang="en-US" dirty="0">
                <a:latin typeface="宋体" panose="02010600030101010101" pitchFamily="2" charset="-122"/>
                <a:ea typeface="宋体" panose="02010600030101010101" pitchFamily="2" charset="-122"/>
              </a:rPr>
              <a:t>基于出行链模型，我们认为：</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不同的功能分区对应着不同的充电桩需求</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通过查阅相关资料和文献，我们认为：</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若居住区对充电桩的需求为</a:t>
            </a:r>
            <a:r>
              <a:rPr lang="en-US" altLang="zh-CN" dirty="0">
                <a:latin typeface="宋体" panose="02010600030101010101" pitchFamily="2" charset="-122"/>
                <a:ea typeface="宋体" panose="02010600030101010101" pitchFamily="2" charset="-122"/>
              </a:rPr>
              <a:t>80%</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则商业区为</a:t>
            </a:r>
            <a:r>
              <a:rPr lang="en-US" altLang="zh-CN" dirty="0">
                <a:latin typeface="宋体" panose="02010600030101010101" pitchFamily="2" charset="-122"/>
                <a:ea typeface="宋体" panose="02010600030101010101" pitchFamily="2" charset="-122"/>
              </a:rPr>
              <a:t>100%</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工业区为</a:t>
            </a:r>
            <a:r>
              <a:rPr lang="en-US" altLang="zh-CN" dirty="0">
                <a:latin typeface="宋体" panose="02010600030101010101" pitchFamily="2" charset="-122"/>
                <a:ea typeface="宋体" panose="02010600030101010101" pitchFamily="2" charset="-122"/>
              </a:rPr>
              <a:t>110%</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禁止区域（如绿地、湖泊等）为</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424868556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5C8A1B-B829-204E-AEEC-ADABCBA4D6DB}"/>
              </a:ext>
            </a:extLst>
          </p:cNvPr>
          <p:cNvSpPr/>
          <p:nvPr/>
        </p:nvSpPr>
        <p:spPr>
          <a:xfrm>
            <a:off x="0" y="0"/>
            <a:ext cx="5292080" cy="1368152"/>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55868" y="344420"/>
            <a:ext cx="1826141" cy="584775"/>
          </a:xfrm>
          <a:prstGeom prst="rect">
            <a:avLst/>
          </a:prstGeom>
        </p:spPr>
        <p:txBody>
          <a:bodyPr wrap="none">
            <a:spAutoFit/>
          </a:bodyPr>
          <a:lstStyle/>
          <a:p>
            <a:r>
              <a:rPr lang="zh-CN" altLang="en-US" sz="3200" dirty="0">
                <a:solidFill>
                  <a:schemeClr val="bg1"/>
                </a:solidFill>
                <a:latin typeface="华文细黑" panose="02010600040101010101" pitchFamily="2" charset="-122"/>
                <a:ea typeface="华文细黑" panose="02010600040101010101" pitchFamily="2" charset="-122"/>
                <a:cs typeface="Times New Roman" panose="02020603050405020304" pitchFamily="18" charset="0"/>
              </a:rPr>
              <a:t>合成图片</a:t>
            </a:r>
            <a:endParaRPr lang="zh-CN" altLang="en-US" sz="3200" dirty="0">
              <a:solidFill>
                <a:schemeClr val="bg1"/>
              </a:solidFill>
              <a:latin typeface="华文细黑" panose="02010600040101010101" pitchFamily="2" charset="-122"/>
              <a:ea typeface="华文细黑" panose="02010600040101010101" pitchFamily="2" charset="-122"/>
            </a:endParaRPr>
          </a:p>
        </p:txBody>
      </p:sp>
      <p:pic>
        <p:nvPicPr>
          <p:cNvPr id="6" name="图片 5"/>
          <p:cNvPicPr>
            <a:picLocks noChangeAspect="1"/>
          </p:cNvPicPr>
          <p:nvPr/>
        </p:nvPicPr>
        <p:blipFill>
          <a:blip r:embed="rId2"/>
          <a:stretch>
            <a:fillRect/>
          </a:stretch>
        </p:blipFill>
        <p:spPr>
          <a:xfrm>
            <a:off x="6192078" y="1761654"/>
            <a:ext cx="5788808" cy="3859206"/>
          </a:xfrm>
          <a:prstGeom prst="rect">
            <a:avLst/>
          </a:prstGeom>
        </p:spPr>
      </p:pic>
      <p:sp>
        <p:nvSpPr>
          <p:cNvPr id="5" name="矩形 4"/>
          <p:cNvSpPr/>
          <p:nvPr/>
        </p:nvSpPr>
        <p:spPr>
          <a:xfrm>
            <a:off x="145774" y="2126066"/>
            <a:ext cx="5628861" cy="2888483"/>
          </a:xfrm>
          <a:prstGeom prst="rect">
            <a:avLst/>
          </a:prstGeom>
        </p:spPr>
        <p:txBody>
          <a:bodyPr wrap="square">
            <a:spAutoFit/>
          </a:bodyPr>
          <a:lstStyle/>
          <a:p>
            <a:pPr indent="304800" algn="just">
              <a:lnSpc>
                <a:spcPct val="115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在算法实现上，我们对前两步中得到的合成图中的每一个像素点，获取其坐标，找到其在功能分区图中的位置，即其所属的功能分区，并对其使用依概率像素取值，灰度越大的地方选点越密集，故我们使每个像素保留为黑色点的概率为其原灰度值</a:t>
            </a:r>
            <a:r>
              <a:rPr lang="en-US" altLang="zh-CN" kern="100" dirty="0">
                <a:latin typeface="Calibri" panose="020F0502020204030204" pitchFamily="34" charset="0"/>
                <a:ea typeface="宋体" panose="02010600030101010101" pitchFamily="2" charset="-122"/>
                <a:cs typeface="Times New Roman" panose="02020603050405020304" pitchFamily="18" charset="0"/>
              </a:rPr>
              <a:t>/255*W</a:t>
            </a:r>
            <a:r>
              <a:rPr lang="zh-CN" altLang="zh-CN" kern="100" dirty="0">
                <a:latin typeface="Calibri" panose="020F0502020204030204" pitchFamily="34" charset="0"/>
                <a:ea typeface="宋体" panose="02010600030101010101" pitchFamily="2" charset="-122"/>
                <a:cs typeface="Times New Roman" panose="02020603050405020304" pitchFamily="18" charset="0"/>
              </a:rPr>
              <a:t>，</a:t>
            </a:r>
            <a:r>
              <a:rPr lang="en-US" altLang="zh-CN" kern="100" dirty="0">
                <a:latin typeface="Calibri" panose="020F0502020204030204" pitchFamily="34" charset="0"/>
                <a:ea typeface="宋体" panose="02010600030101010101" pitchFamily="2" charset="-122"/>
                <a:cs typeface="Times New Roman" panose="02020603050405020304" pitchFamily="18" charset="0"/>
              </a:rPr>
              <a:t>W</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为前一段中的各百分比。</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15000"/>
              </a:lnSpc>
              <a:spcAft>
                <a:spcPts val="0"/>
              </a:spcAft>
            </a:pP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15000"/>
              </a:lnSpc>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最后，我们得到了一张综合之前的三个图层叠加的图片，并将它等比缩小成一张</a:t>
            </a:r>
            <a:r>
              <a:rPr lang="en-US" altLang="zh-CN" kern="100" dirty="0">
                <a:latin typeface="Calibri" panose="020F0502020204030204" pitchFamily="34" charset="0"/>
                <a:ea typeface="宋体" panose="02010600030101010101" pitchFamily="2" charset="-122"/>
                <a:cs typeface="Times New Roman" panose="02020603050405020304" pitchFamily="18" charset="0"/>
              </a:rPr>
              <a:t>300*200</a:t>
            </a:r>
            <a:r>
              <a:rPr lang="zh-CN" altLang="zh-CN" kern="100" dirty="0">
                <a:latin typeface="Calibri" panose="020F0502020204030204" pitchFamily="34" charset="0"/>
                <a:ea typeface="宋体" panose="02010600030101010101" pitchFamily="2" charset="-122"/>
                <a:cs typeface="Times New Roman" panose="02020603050405020304" pitchFamily="18" charset="0"/>
              </a:rPr>
              <a:t>像素的图片。</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文本框 6"/>
          <p:cNvSpPr txBox="1"/>
          <p:nvPr/>
        </p:nvSpPr>
        <p:spPr>
          <a:xfrm>
            <a:off x="8301652" y="5689360"/>
            <a:ext cx="1569660" cy="369332"/>
          </a:xfrm>
          <a:prstGeom prst="rect">
            <a:avLst/>
          </a:prstGeom>
          <a:noFill/>
        </p:spPr>
        <p:txBody>
          <a:bodyPr wrap="none" rtlCol="0">
            <a:spAutoFit/>
          </a:bodyPr>
          <a:lstStyle/>
          <a:p>
            <a:r>
              <a:rPr lang="zh-CN" altLang="en-US" dirty="0"/>
              <a:t>合成的概率图</a:t>
            </a:r>
          </a:p>
        </p:txBody>
      </p:sp>
    </p:spTree>
    <p:extLst>
      <p:ext uri="{BB962C8B-B14F-4D97-AF65-F5344CB8AC3E}">
        <p14:creationId xmlns:p14="http://schemas.microsoft.com/office/powerpoint/2010/main" val="44287228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45"/>
          <p:cNvGrpSpPr/>
          <p:nvPr/>
        </p:nvGrpSpPr>
        <p:grpSpPr>
          <a:xfrm>
            <a:off x="5116437" y="2146937"/>
            <a:ext cx="4627968" cy="1644432"/>
            <a:chOff x="5505845" y="1199046"/>
            <a:chExt cx="4627968" cy="1644433"/>
          </a:xfrm>
        </p:grpSpPr>
        <p:sp>
          <p:nvSpPr>
            <p:cNvPr id="12" name="TextBox 46"/>
            <p:cNvSpPr txBox="1"/>
            <p:nvPr/>
          </p:nvSpPr>
          <p:spPr>
            <a:xfrm>
              <a:off x="5505845" y="1199046"/>
              <a:ext cx="4627968" cy="1041721"/>
            </a:xfrm>
            <a:prstGeom prst="rect">
              <a:avLst/>
            </a:prstGeom>
            <a:noFill/>
          </p:spPr>
          <p:txBody>
            <a:bodyPr wrap="none" lIns="0" tIns="0" rIns="0" bIns="0" anchor="ctr" anchorCtr="0">
              <a:normAutofit/>
            </a:bodyPr>
            <a:lstStyle/>
            <a:p>
              <a:r>
                <a:rPr lang="zh-CN" altLang="en-US" sz="5333" b="1" dirty="0">
                  <a:solidFill>
                    <a:schemeClr val="tx1">
                      <a:lumMod val="85000"/>
                      <a:lumOff val="15000"/>
                    </a:schemeClr>
                  </a:solidFill>
                  <a:latin typeface="微软雅黑" panose="020B0503020204020204" pitchFamily="34" charset="-122"/>
                  <a:ea typeface="微软雅黑" panose="020B0503020204020204" pitchFamily="34" charset="-122"/>
                </a:rPr>
                <a:t>模型建立</a:t>
              </a:r>
            </a:p>
          </p:txBody>
        </p:sp>
        <p:sp>
          <p:nvSpPr>
            <p:cNvPr id="13" name="TextBox 47"/>
            <p:cNvSpPr txBox="1"/>
            <p:nvPr/>
          </p:nvSpPr>
          <p:spPr>
            <a:xfrm>
              <a:off x="5505845" y="2196576"/>
              <a:ext cx="4627968" cy="646903"/>
            </a:xfrm>
            <a:prstGeom prst="rect">
              <a:avLst/>
            </a:prstGeom>
            <a:noFill/>
          </p:spPr>
          <p:txBody>
            <a:bodyPr wrap="square" lIns="0" tIns="0" rIns="0" bIns="0" anchor="t" anchorCtr="0">
              <a:normAutofit fontScale="85000" lnSpcReduction="10000"/>
            </a:bodyPr>
            <a:lstStyle/>
            <a:p>
              <a:pPr>
                <a:lnSpc>
                  <a:spcPct val="120000"/>
                </a:lnSpc>
              </a:pPr>
              <a:r>
                <a:rPr lang="zh-CN" altLang="en-US" sz="2400" dirty="0">
                  <a:solidFill>
                    <a:schemeClr val="tx1">
                      <a:lumMod val="85000"/>
                      <a:lumOff val="15000"/>
                    </a:schemeClr>
                  </a:solidFill>
                  <a:latin typeface="等线" panose="02010600030101010101" charset="-122"/>
                  <a:ea typeface="等线" panose="02010600030101010101" charset="-122"/>
                </a:rPr>
                <a:t>满意度、交通密度、人口分布、功能区划</a:t>
              </a:r>
            </a:p>
          </p:txBody>
        </p:sp>
      </p:grpSp>
      <p:sp>
        <p:nvSpPr>
          <p:cNvPr id="14" name="矩形 13"/>
          <p:cNvSpPr/>
          <p:nvPr/>
        </p:nvSpPr>
        <p:spPr>
          <a:xfrm>
            <a:off x="2428139" y="2180861"/>
            <a:ext cx="2304256" cy="23042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4252342" y="3717032"/>
            <a:ext cx="1344149" cy="1344149"/>
          </a:xfrm>
          <a:prstGeom prst="rect">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4269941" y="3734065"/>
            <a:ext cx="1998625" cy="1200329"/>
          </a:xfrm>
          <a:prstGeom prst="rect">
            <a:avLst/>
          </a:prstGeom>
        </p:spPr>
        <p:txBody>
          <a:bodyPr wrap="square">
            <a:spAutoFit/>
          </a:bodyPr>
          <a:lstStyle/>
          <a:p>
            <a:pPr>
              <a:defRPr/>
            </a:pPr>
            <a:r>
              <a:rPr lang="en-US" altLang="zh-CN" sz="7200" spc="400" dirty="0">
                <a:solidFill>
                  <a:schemeClr val="bg1"/>
                </a:solidFill>
                <a:latin typeface="Agency FB" panose="020B0503020202020204" pitchFamily="34" charset="0"/>
                <a:cs typeface="+mn-ea"/>
                <a:sym typeface="+mn-lt"/>
              </a:rPr>
              <a:t>02</a:t>
            </a:r>
            <a:endParaRPr lang="zh-CN" altLang="en-US" sz="7200" spc="400" dirty="0">
              <a:solidFill>
                <a:schemeClr val="bg1"/>
              </a:solidFill>
              <a:latin typeface="Agency FB" panose="020B0503020202020204" pitchFamily="34" charset="0"/>
              <a:cs typeface="+mn-ea"/>
              <a:sym typeface="+mn-lt"/>
            </a:endParaRPr>
          </a:p>
        </p:txBody>
      </p:sp>
    </p:spTree>
    <p:extLst>
      <p:ext uri="{BB962C8B-B14F-4D97-AF65-F5344CB8AC3E}">
        <p14:creationId xmlns:p14="http://schemas.microsoft.com/office/powerpoint/2010/main" val="2012533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1708</Words>
  <Application>Microsoft Office PowerPoint</Application>
  <PresentationFormat>宽屏</PresentationFormat>
  <Paragraphs>139</Paragraphs>
  <Slides>23</Slides>
  <Notes>6</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等线</vt:lpstr>
      <vt:lpstr>等线 Light</vt:lpstr>
      <vt:lpstr>华文细黑</vt:lpstr>
      <vt:lpstr>宋体</vt:lpstr>
      <vt:lpstr>微软雅黑</vt:lpstr>
      <vt:lpstr>Agency FB</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查 煜恒</dc:creator>
  <cp:lastModifiedBy>he ruifei</cp:lastModifiedBy>
  <cp:revision>27</cp:revision>
  <dcterms:created xsi:type="dcterms:W3CDTF">2019-04-14T08:38:16Z</dcterms:created>
  <dcterms:modified xsi:type="dcterms:W3CDTF">2019-04-16T05:06:48Z</dcterms:modified>
</cp:coreProperties>
</file>